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1"/>
  </p:notesMasterIdLst>
  <p:sldIdLst>
    <p:sldId id="256" r:id="rId2"/>
    <p:sldId id="258" r:id="rId3"/>
    <p:sldId id="287" r:id="rId4"/>
    <p:sldId id="293" r:id="rId5"/>
    <p:sldId id="284" r:id="rId6"/>
    <p:sldId id="290" r:id="rId7"/>
    <p:sldId id="294" r:id="rId8"/>
    <p:sldId id="297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298" r:id="rId25"/>
    <p:sldId id="346" r:id="rId26"/>
    <p:sldId id="347" r:id="rId27"/>
    <p:sldId id="348" r:id="rId28"/>
    <p:sldId id="349" r:id="rId29"/>
    <p:sldId id="350" r:id="rId30"/>
    <p:sldId id="351" r:id="rId31"/>
    <p:sldId id="292" r:id="rId32"/>
    <p:sldId id="343" r:id="rId33"/>
    <p:sldId id="305" r:id="rId34"/>
    <p:sldId id="357" r:id="rId35"/>
    <p:sldId id="352" r:id="rId36"/>
    <p:sldId id="353" r:id="rId37"/>
    <p:sldId id="354" r:id="rId38"/>
    <p:sldId id="355" r:id="rId39"/>
    <p:sldId id="358" r:id="rId40"/>
    <p:sldId id="356" r:id="rId41"/>
    <p:sldId id="309" r:id="rId42"/>
    <p:sldId id="341" r:id="rId43"/>
    <p:sldId id="345" r:id="rId44"/>
    <p:sldId id="319" r:id="rId45"/>
    <p:sldId id="340" r:id="rId46"/>
    <p:sldId id="344" r:id="rId47"/>
    <p:sldId id="279" r:id="rId48"/>
    <p:sldId id="316" r:id="rId49"/>
    <p:sldId id="322" r:id="rId50"/>
  </p:sldIdLst>
  <p:sldSz cx="9144000" cy="5143500" type="screen16x9"/>
  <p:notesSz cx="6858000" cy="9144000"/>
  <p:embeddedFontLst>
    <p:embeddedFont>
      <p:font typeface="Intel Clear Pro" panose="020B0804020202060201" pitchFamily="34" charset="-18"/>
      <p:bold r:id="rId52"/>
    </p:embeddedFont>
    <p:embeddedFont>
      <p:font typeface="Raleway ExtraBold" panose="020B0604020202020204" charset="-18"/>
      <p:bold r:id="rId53"/>
      <p:boldItalic r:id="rId54"/>
    </p:embeddedFont>
    <p:embeddedFont>
      <p:font typeface="Raleway Light" panose="020B0604020202020204" charset="-18"/>
      <p:regular r:id="rId55"/>
      <p:bold r:id="rId56"/>
      <p:italic r:id="rId57"/>
      <p:bold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Lucida Sans Unicode" panose="020B0602030504020204" pitchFamily="34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81598-3089-47EC-995B-B75EE87E824B}">
  <a:tblStyle styleId="{C5481598-3089-47EC-995B-B75EE87E8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460" autoAdjust="0"/>
  </p:normalViewPr>
  <p:slideViewPr>
    <p:cSldViewPr snapToGrid="0">
      <p:cViewPr varScale="1">
        <p:scale>
          <a:sx n="105" d="100"/>
          <a:sy n="105" d="100"/>
        </p:scale>
        <p:origin x="67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0257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5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8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752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7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810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677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876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430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88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218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52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329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121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295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503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394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362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111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073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535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415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775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57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154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442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683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50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764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774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138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889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548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422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37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42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94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467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798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61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124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706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43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2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61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0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0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510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93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ergentmind.com/neural-networ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yground.tensorflow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s.stanford.edu/people/karpathy/convnetjs/demo/mnist.html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cs.ryerson.ca/~aharley/vis/conv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neuralnetworksanddeeplearning.com/chap4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smtClean="0"/>
              <a:t>Tech for </a:t>
            </a:r>
            <a:r>
              <a:rPr lang="pl-PL" sz="5400" dirty="0" err="1" smtClean="0">
                <a:solidFill>
                  <a:schemeClr val="tx1"/>
                </a:solidFill>
              </a:rPr>
              <a:t>Poets</a:t>
            </a:r>
            <a:endParaRPr sz="5400" dirty="0"/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6463" y="4144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10</a:t>
            </a:fld>
            <a:endParaRPr sz="1200">
              <a:latin typeface="Raleway Light" panose="020B0604020202020204" charset="-18"/>
            </a:endParaRPr>
          </a:p>
        </p:txBody>
      </p:sp>
      <p:pic>
        <p:nvPicPr>
          <p:cNvPr id="10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49" y="1444517"/>
            <a:ext cx="3558173" cy="287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515535" y="1388534"/>
            <a:ext cx="1841720" cy="2237833"/>
            <a:chOff x="219075" y="1289655"/>
            <a:chExt cx="2648902" cy="3544658"/>
          </a:xfrm>
        </p:grpSpPr>
        <p:sp>
          <p:nvSpPr>
            <p:cNvPr id="15" name="TextBox 2"/>
            <p:cNvSpPr txBox="1">
              <a:spLocks noChangeArrowheads="1"/>
            </p:cNvSpPr>
            <p:nvPr/>
          </p:nvSpPr>
          <p:spPr bwMode="auto">
            <a:xfrm>
              <a:off x="219075" y="1289655"/>
              <a:ext cx="2390238" cy="438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Input </a:t>
              </a:r>
              <a:r>
                <a:rPr lang="pl-PL" altLang="en-US" sz="1200" dirty="0" err="1" smtClean="0">
                  <a:solidFill>
                    <a:schemeClr val="tx1"/>
                  </a:solidFill>
                  <a:latin typeface="Raleway Light" panose="020B0604020202020204" charset="-18"/>
                </a:rPr>
                <a:t>layer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16" name="Group 45069"/>
            <p:cNvGrpSpPr>
              <a:grpSpLocks/>
            </p:cNvGrpSpPr>
            <p:nvPr/>
          </p:nvGrpSpPr>
          <p:grpSpPr bwMode="auto">
            <a:xfrm>
              <a:off x="644715" y="2826480"/>
              <a:ext cx="2223262" cy="2007833"/>
              <a:chOff x="644715" y="2826480"/>
              <a:chExt cx="2223262" cy="2007833"/>
            </a:xfrm>
          </p:grpSpPr>
          <p:cxnSp>
            <p:nvCxnSpPr>
              <p:cNvPr id="17" name="Straight Arrow Connector 4"/>
              <p:cNvCxnSpPr>
                <a:cxnSpLocks noChangeShapeType="1"/>
              </p:cNvCxnSpPr>
              <p:nvPr/>
            </p:nvCxnSpPr>
            <p:spPr bwMode="auto">
              <a:xfrm>
                <a:off x="1236663" y="3013656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Straight Arrow Connector 12"/>
              <p:cNvCxnSpPr>
                <a:cxnSpLocks noChangeShapeType="1"/>
              </p:cNvCxnSpPr>
              <p:nvPr/>
            </p:nvCxnSpPr>
            <p:spPr bwMode="auto">
              <a:xfrm>
                <a:off x="1180556" y="4582732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" name="Group 6"/>
              <p:cNvGrpSpPr>
                <a:grpSpLocks/>
              </p:cNvGrpSpPr>
              <p:nvPr/>
            </p:nvGrpSpPr>
            <p:grpSpPr bwMode="auto">
              <a:xfrm>
                <a:off x="644715" y="2826480"/>
                <a:ext cx="436986" cy="2007833"/>
                <a:chOff x="644715" y="2826480"/>
                <a:chExt cx="436986" cy="2007833"/>
              </a:xfrm>
            </p:grpSpPr>
            <p:sp>
              <p:nvSpPr>
                <p:cNvPr id="23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700822" y="2826480"/>
                  <a:ext cx="380879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4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644715" y="4395555"/>
                  <a:ext cx="383186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  <p:grpSp>
            <p:nvGrpSpPr>
              <p:cNvPr id="20" name="Group 15"/>
              <p:cNvGrpSpPr>
                <a:grpSpLocks/>
              </p:cNvGrpSpPr>
              <p:nvPr/>
            </p:nvGrpSpPr>
            <p:grpSpPr bwMode="auto">
              <a:xfrm>
                <a:off x="2480014" y="2839359"/>
                <a:ext cx="387963" cy="1967600"/>
                <a:chOff x="591226" y="2826480"/>
                <a:chExt cx="387963" cy="1967600"/>
              </a:xfrm>
            </p:grpSpPr>
            <p:sp>
              <p:nvSpPr>
                <p:cNvPr id="21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591226" y="2826480"/>
                  <a:ext cx="380878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596005" y="4355322"/>
                  <a:ext cx="383184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2467073" y="1987620"/>
            <a:ext cx="2516179" cy="2715962"/>
            <a:chOff x="2467073" y="1987620"/>
            <a:chExt cx="2516179" cy="2715962"/>
          </a:xfrm>
        </p:grpSpPr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050608" y="3004582"/>
              <a:ext cx="4539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>
                  <a:solidFill>
                    <a:schemeClr val="tx1"/>
                  </a:solidFill>
                  <a:latin typeface="Raleway Light" panose="020B0604020202020204" charset="-18"/>
                </a:rPr>
                <a:t>-0.2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28" name="Group 19"/>
            <p:cNvGrpSpPr>
              <a:grpSpLocks/>
            </p:cNvGrpSpPr>
            <p:nvPr/>
          </p:nvGrpSpPr>
          <p:grpSpPr bwMode="auto">
            <a:xfrm>
              <a:off x="2467073" y="1987620"/>
              <a:ext cx="2516179" cy="2715962"/>
              <a:chOff x="1649783" y="2373274"/>
              <a:chExt cx="3617022" cy="4300352"/>
            </a:xfrm>
          </p:grpSpPr>
          <p:cxnSp>
            <p:nvCxnSpPr>
              <p:cNvPr id="29" name="Straight Arrow Connector 18"/>
              <p:cNvCxnSpPr>
                <a:cxnSpLocks noChangeShapeType="1"/>
              </p:cNvCxnSpPr>
              <p:nvPr/>
            </p:nvCxnSpPr>
            <p:spPr bwMode="auto">
              <a:xfrm flipV="1">
                <a:off x="2326647" y="5298981"/>
                <a:ext cx="572030" cy="911592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" name="TextBox 20"/>
              <p:cNvSpPr txBox="1">
                <a:spLocks noChangeArrowheads="1"/>
              </p:cNvSpPr>
              <p:nvPr/>
            </p:nvSpPr>
            <p:spPr bwMode="auto">
              <a:xfrm>
                <a:off x="1649783" y="6235036"/>
                <a:ext cx="2390237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 err="1" smtClean="0">
                    <a:solidFill>
                      <a:schemeClr val="tx1"/>
                    </a:solidFill>
                    <a:latin typeface="Raleway Light" panose="020B0604020202020204" charset="-18"/>
                  </a:rPr>
                  <a:t>weights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2" name="TextBox 11"/>
              <p:cNvSpPr txBox="1">
                <a:spLocks noChangeArrowheads="1"/>
              </p:cNvSpPr>
              <p:nvPr/>
            </p:nvSpPr>
            <p:spPr bwMode="auto">
              <a:xfrm>
                <a:off x="2760307" y="4927087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4" name="TextBox 28"/>
              <p:cNvSpPr txBox="1">
                <a:spLocks noChangeArrowheads="1"/>
              </p:cNvSpPr>
              <p:nvPr/>
            </p:nvSpPr>
            <p:spPr bwMode="auto">
              <a:xfrm>
                <a:off x="4281766" y="4754922"/>
                <a:ext cx="636456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-2.4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5" name="TextBox 29"/>
              <p:cNvSpPr txBox="1">
                <a:spLocks noChangeArrowheads="1"/>
              </p:cNvSpPr>
              <p:nvPr/>
            </p:nvSpPr>
            <p:spPr bwMode="auto">
              <a:xfrm>
                <a:off x="2512796" y="3554513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6" name="TextBox 30"/>
              <p:cNvSpPr txBox="1">
                <a:spLocks noChangeArrowheads="1"/>
              </p:cNvSpPr>
              <p:nvPr/>
            </p:nvSpPr>
            <p:spPr bwMode="auto">
              <a:xfrm>
                <a:off x="3070510" y="3097645"/>
                <a:ext cx="51663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2.1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7" name="TextBox 31"/>
              <p:cNvSpPr txBox="1">
                <a:spLocks noChangeArrowheads="1"/>
              </p:cNvSpPr>
              <p:nvPr/>
            </p:nvSpPr>
            <p:spPr bwMode="auto">
              <a:xfrm>
                <a:off x="2997666" y="4421242"/>
                <a:ext cx="560412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3.0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8" name="TextBox 32"/>
              <p:cNvSpPr txBox="1">
                <a:spLocks noChangeArrowheads="1"/>
              </p:cNvSpPr>
              <p:nvPr/>
            </p:nvSpPr>
            <p:spPr bwMode="auto">
              <a:xfrm>
                <a:off x="2881631" y="2546958"/>
                <a:ext cx="518934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9" name="TextBox 33"/>
              <p:cNvSpPr txBox="1">
                <a:spLocks noChangeArrowheads="1"/>
              </p:cNvSpPr>
              <p:nvPr/>
            </p:nvSpPr>
            <p:spPr bwMode="auto">
              <a:xfrm>
                <a:off x="4634957" y="2373274"/>
                <a:ext cx="631848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40" name="TextBox 34"/>
              <p:cNvSpPr txBox="1">
                <a:spLocks noChangeArrowheads="1"/>
              </p:cNvSpPr>
              <p:nvPr/>
            </p:nvSpPr>
            <p:spPr bwMode="auto">
              <a:xfrm>
                <a:off x="4650439" y="3528733"/>
                <a:ext cx="495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</p:grp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4537770" y="2265237"/>
            <a:ext cx="3090698" cy="2419892"/>
            <a:chOff x="4516801" y="2719171"/>
            <a:chExt cx="4444142" cy="3832339"/>
          </a:xfrm>
        </p:grpSpPr>
        <p:grpSp>
          <p:nvGrpSpPr>
            <p:cNvPr id="42" name="Group 45068"/>
            <p:cNvGrpSpPr>
              <a:grpSpLocks/>
            </p:cNvGrpSpPr>
            <p:nvPr/>
          </p:nvGrpSpPr>
          <p:grpSpPr bwMode="auto">
            <a:xfrm>
              <a:off x="4516801" y="2719171"/>
              <a:ext cx="4127905" cy="3357314"/>
              <a:chOff x="4516801" y="2719171"/>
              <a:chExt cx="4127905" cy="3357314"/>
            </a:xfrm>
          </p:grpSpPr>
          <p:pic>
            <p:nvPicPr>
              <p:cNvPr id="44" name="Picture 2" descr="https://www.safaribooksonline.com/library/view/neural-networks-with/9781788397872/assets/3df87f1b-ecb1-4e6f-9d83-7d2b082a985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4" t="3278" r="22672" b="5643"/>
              <a:stretch>
                <a:fillRect/>
              </a:stretch>
            </p:blipFill>
            <p:spPr bwMode="auto">
              <a:xfrm>
                <a:off x="6728598" y="4379917"/>
                <a:ext cx="1719943" cy="1446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Oval 14"/>
              <p:cNvSpPr>
                <a:spLocks noChangeArrowheads="1"/>
              </p:cNvSpPr>
              <p:nvPr/>
            </p:nvSpPr>
            <p:spPr bwMode="auto">
              <a:xfrm>
                <a:off x="6347974" y="4179862"/>
                <a:ext cx="2296732" cy="189662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20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cxnSp>
            <p:nvCxnSpPr>
              <p:cNvPr id="46" name="Straight Arrow Connector 24"/>
              <p:cNvCxnSpPr>
                <a:cxnSpLocks noChangeShapeType="1"/>
              </p:cNvCxnSpPr>
              <p:nvPr/>
            </p:nvCxnSpPr>
            <p:spPr bwMode="auto">
              <a:xfrm flipH="1" flipV="1">
                <a:off x="4608265" y="4088627"/>
                <a:ext cx="1796012" cy="74825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Straight Arrow Connector 41"/>
              <p:cNvCxnSpPr>
                <a:cxnSpLocks noChangeShapeType="1"/>
              </p:cNvCxnSpPr>
              <p:nvPr/>
            </p:nvCxnSpPr>
            <p:spPr bwMode="auto">
              <a:xfrm flipH="1">
                <a:off x="4711296" y="4922310"/>
                <a:ext cx="1668643" cy="40954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Straight Arrow Connector 44"/>
              <p:cNvCxnSpPr>
                <a:cxnSpLocks noChangeShapeType="1"/>
              </p:cNvCxnSpPr>
              <p:nvPr/>
            </p:nvCxnSpPr>
            <p:spPr bwMode="auto">
              <a:xfrm flipH="1" flipV="1">
                <a:off x="4516801" y="2719171"/>
                <a:ext cx="1922636" cy="206361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3" name="TextBox 57"/>
            <p:cNvSpPr txBox="1">
              <a:spLocks noChangeArrowheads="1"/>
            </p:cNvSpPr>
            <p:nvPr/>
          </p:nvSpPr>
          <p:spPr bwMode="auto">
            <a:xfrm>
              <a:off x="6426892" y="6112832"/>
              <a:ext cx="2534051" cy="438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err="1" smtClean="0">
                  <a:solidFill>
                    <a:schemeClr val="tx1"/>
                  </a:solidFill>
                  <a:latin typeface="Raleway Light" panose="020B0604020202020204" charset="-18"/>
                </a:rPr>
                <a:t>Activation</a:t>
              </a: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 </a:t>
              </a:r>
              <a:r>
                <a:rPr lang="pl-PL" altLang="en-US" sz="1200" dirty="0" err="1" smtClean="0">
                  <a:solidFill>
                    <a:schemeClr val="tx1"/>
                  </a:solidFill>
                  <a:latin typeface="Raleway Light" panose="020B0604020202020204" charset="-18"/>
                </a:rPr>
                <a:t>function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773425" y="2177435"/>
            <a:ext cx="1662535" cy="675065"/>
            <a:chOff x="5773425" y="2177435"/>
            <a:chExt cx="1662535" cy="675065"/>
          </a:xfrm>
        </p:grpSpPr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5773425" y="2177435"/>
              <a:ext cx="166253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Network </a:t>
              </a:r>
              <a:r>
                <a:rPr lang="pl-PL" altLang="en-US" sz="1200" dirty="0" err="1" smtClean="0">
                  <a:solidFill>
                    <a:schemeClr val="tx1"/>
                  </a:solidFill>
                  <a:latin typeface="Raleway Light" panose="020B0604020202020204" charset="-18"/>
                </a:rPr>
                <a:t>answer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</p:cNvCxnSpPr>
            <p:nvPr/>
          </p:nvCxnSpPr>
          <p:spPr bwMode="auto">
            <a:xfrm flipH="1">
              <a:off x="5827501" y="2472267"/>
              <a:ext cx="547899" cy="38023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643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6463" y="4144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</a:t>
            </a:r>
            <a:r>
              <a:rPr lang="en-US" sz="4800" dirty="0" smtClean="0">
                <a:solidFill>
                  <a:srgbClr val="FFC000"/>
                </a:solidFill>
              </a:rPr>
              <a:t>on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11</a:t>
            </a:fld>
            <a:endParaRPr sz="1200">
              <a:latin typeface="Raleway Light" panose="020B0604020202020204" charset="-18"/>
            </a:endParaRPr>
          </a:p>
        </p:txBody>
      </p:sp>
      <p:grpSp>
        <p:nvGrpSpPr>
          <p:cNvPr id="51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 descr="Image result for artificial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7" y="1409642"/>
            <a:ext cx="6200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00" y="358375"/>
            <a:ext cx="7282200" cy="857400"/>
          </a:xfrm>
        </p:spPr>
        <p:txBody>
          <a:bodyPr/>
          <a:lstStyle/>
          <a:p>
            <a:r>
              <a:rPr lang="pl-PL" sz="4000" dirty="0" smtClean="0"/>
              <a:t>How </a:t>
            </a:r>
            <a:r>
              <a:rPr lang="pl-PL" sz="4000" dirty="0" err="1" smtClean="0">
                <a:solidFill>
                  <a:srgbClr val="FFC000"/>
                </a:solidFill>
              </a:rPr>
              <a:t>hidden</a:t>
            </a:r>
            <a:r>
              <a:rPr lang="pl-PL" sz="4000" dirty="0" smtClean="0">
                <a:solidFill>
                  <a:srgbClr val="FFC000"/>
                </a:solidFill>
              </a:rPr>
              <a:t> neuron</a:t>
            </a:r>
            <a:r>
              <a:rPr lang="pl-PL" sz="4000" dirty="0" smtClean="0"/>
              <a:t> </a:t>
            </a:r>
            <a:r>
              <a:rPr lang="pl-PL" sz="4000" dirty="0" err="1" smtClean="0"/>
              <a:t>works</a:t>
            </a:r>
            <a:r>
              <a:rPr lang="pl-PL" sz="4000" dirty="0" smtClean="0"/>
              <a:t>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604300" y="4590300"/>
            <a:ext cx="539700" cy="553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Raleway Light" panose="020B0604020202020204" charset="-18"/>
              </a:rPr>
              <a:t>12</a:t>
            </a:fld>
            <a:endParaRPr lang="en" dirty="0">
              <a:latin typeface="Raleway Light" panose="020B0604020202020204" charset="-18"/>
            </a:endParaRPr>
          </a:p>
        </p:txBody>
      </p:sp>
      <p:pic>
        <p:nvPicPr>
          <p:cNvPr id="6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4" y="1100813"/>
            <a:ext cx="2891403" cy="257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1"/>
          <p:cNvSpPr>
            <a:spLocks noChangeArrowheads="1"/>
          </p:cNvSpPr>
          <p:nvPr/>
        </p:nvSpPr>
        <p:spPr bwMode="auto">
          <a:xfrm rot="10800000">
            <a:off x="3371321" y="2912532"/>
            <a:ext cx="4807480" cy="1786467"/>
          </a:xfrm>
          <a:prstGeom prst="wedgeEllipseCallout">
            <a:avLst>
              <a:gd name="adj1" fmla="val 64647"/>
              <a:gd name="adj2" fmla="val 65366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94112" y="3252786"/>
            <a:ext cx="54498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1.  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(input1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+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(input2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(2 * 2.1) + (3 * -0.2) = 4.2 – 0.6 = 3.6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2.    </a:t>
            </a:r>
            <a:r>
              <a:rPr lang="pl-PL" altLang="en-US" sz="1800" dirty="0" err="1">
                <a:solidFill>
                  <a:schemeClr val="tx1"/>
                </a:solidFill>
                <a:latin typeface="Raleway Light" panose="020B0604020202020204" charset="-18"/>
              </a:rPr>
              <a:t>a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ctivation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function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(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reLU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 f(3.6) = 3.6</a:t>
            </a:r>
            <a:endParaRPr lang="en-US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414993" y="1892298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2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414993" y="2735261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3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3812" y="2115427"/>
            <a:ext cx="330540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2.1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4678" y="2611753"/>
            <a:ext cx="409086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-0.2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2265893" y="2327803"/>
            <a:ext cx="4651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</a:rPr>
              <a:t>f(x)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5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166533"/>
            <a:ext cx="3404650" cy="12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26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6352984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2922773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90"/>
          <p:cNvSpPr txBox="1"/>
          <p:nvPr/>
        </p:nvSpPr>
        <p:spPr>
          <a:xfrm>
            <a:off x="6987758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52" y="2222416"/>
            <a:ext cx="3459542" cy="18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/>
              <a:t>How the network </a:t>
            </a:r>
            <a:r>
              <a:rPr lang="pl-PL" sz="4400" dirty="0" err="1" smtClean="0">
                <a:solidFill>
                  <a:srgbClr val="FFC000"/>
                </a:solidFill>
              </a:rPr>
              <a:t>learns</a:t>
            </a:r>
            <a:r>
              <a:rPr lang="pl-PL" sz="4400" dirty="0" smtClean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70" y="1661408"/>
            <a:ext cx="5274088" cy="28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6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19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/>
              <a:t>How the network </a:t>
            </a:r>
            <a:r>
              <a:rPr lang="pl-PL" sz="4400" dirty="0" err="1" smtClean="0">
                <a:solidFill>
                  <a:srgbClr val="FFC000"/>
                </a:solidFill>
              </a:rPr>
              <a:t>learns</a:t>
            </a:r>
            <a:r>
              <a:rPr lang="pl-PL" sz="4400" dirty="0" smtClean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8" name="Picture 7" descr="https://4.bp.blogspot.com/-CdpS_IUR11I/WGmUZfXB_pI/AAAAAAAAAf8/DULJ4Pf944s9jnpCPf2LIwZQgwiibjjYACLcB/s1600/backprop_error_examp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19" y="1677408"/>
            <a:ext cx="5795715" cy="267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2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8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7" y="46152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5 </a:t>
            </a:r>
            <a:r>
              <a:rPr lang="pl-PL" sz="4000" dirty="0" err="1" smtClean="0"/>
              <a:t>epochs</a:t>
            </a:r>
            <a:r>
              <a:rPr lang="pl-PL" sz="4000" dirty="0" smtClean="0"/>
              <a:t> (250 000 </a:t>
            </a:r>
            <a:r>
              <a:rPr lang="pl-PL" sz="4000" dirty="0" err="1" smtClean="0">
                <a:solidFill>
                  <a:srgbClr val="FFC000"/>
                </a:solidFill>
              </a:rPr>
              <a:t>digits</a:t>
            </a:r>
            <a:r>
              <a:rPr lang="pl-PL" sz="4000" dirty="0" smtClean="0">
                <a:solidFill>
                  <a:srgbClr val="FFC000"/>
                </a:solidFill>
              </a:rPr>
              <a:t>)</a:t>
            </a:r>
            <a:r>
              <a:rPr lang="pl-PL" sz="4000" dirty="0" smtClean="0"/>
              <a:t> </a:t>
            </a:r>
            <a:r>
              <a:rPr lang="pl-PL" sz="4000" dirty="0" err="1" smtClean="0"/>
              <a:t>later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5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8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>
            <a:off x="6425656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995445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90"/>
          <p:cNvSpPr txBox="1"/>
          <p:nvPr/>
        </p:nvSpPr>
        <p:spPr>
          <a:xfrm>
            <a:off x="7060430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24" y="2222416"/>
            <a:ext cx="3459542" cy="1891253"/>
          </a:xfrm>
          <a:prstGeom prst="rect">
            <a:avLst/>
          </a:prstGeom>
        </p:spPr>
      </p:pic>
      <p:grpSp>
        <p:nvGrpSpPr>
          <p:cNvPr id="30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31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331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err="1" smtClean="0"/>
              <a:t>Why</a:t>
            </a:r>
            <a:r>
              <a:rPr lang="pl-PL" sz="5400" dirty="0" smtClean="0"/>
              <a:t> </a:t>
            </a:r>
            <a:r>
              <a:rPr lang="pl-PL" sz="5400" dirty="0" err="1" smtClean="0">
                <a:solidFill>
                  <a:srgbClr val="FFC000"/>
                </a:solidFill>
              </a:rPr>
              <a:t>deep</a:t>
            </a:r>
            <a:r>
              <a:rPr lang="pl-PL" sz="5400" dirty="0" smtClean="0"/>
              <a:t> learning?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8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9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2" descr="Deep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9406" r="3371" b="8017"/>
          <a:stretch>
            <a:fillRect/>
          </a:stretch>
        </p:blipFill>
        <p:spPr bwMode="auto">
          <a:xfrm>
            <a:off x="4821382" y="1897041"/>
            <a:ext cx="3758422" cy="250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16577" y="1790188"/>
            <a:ext cx="448293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Deep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learning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simply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means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„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deep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neural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network”, a term to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describe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neural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networks with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many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layers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.</a:t>
            </a:r>
          </a:p>
          <a:p>
            <a:endParaRPr lang="pl-PL" sz="1600" dirty="0">
              <a:solidFill>
                <a:srgbClr val="6D6D6D"/>
              </a:solidFill>
              <a:latin typeface="Raleway Light" panose="020B0604020202020204" charset="-18"/>
            </a:endParaRPr>
          </a:p>
          <a:p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Deep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networks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started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to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emarge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in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late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90s as a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solution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to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computer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vision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problems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.</a:t>
            </a:r>
          </a:p>
          <a:p>
            <a:endParaRPr lang="pl-PL" sz="1600" dirty="0">
              <a:solidFill>
                <a:srgbClr val="6D6D6D"/>
              </a:solidFill>
              <a:latin typeface="Raleway Light" panose="020B0604020202020204" charset="-18"/>
            </a:endParaRPr>
          </a:p>
          <a:p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They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are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the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reason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for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neural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networks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revival</a:t>
            </a:r>
            <a:r>
              <a:rPr lang="pl-PL" sz="1600" dirty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after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they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showed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their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superiority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in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ImageNet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competition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2012.</a:t>
            </a:r>
          </a:p>
          <a:p>
            <a:endParaRPr lang="en-US" sz="1600" dirty="0">
              <a:latin typeface="Raleway Light" panose="020B0604020202020204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3012" y="48085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Raleway Light" panose="020B0604020202020204" charset="-18"/>
                <a:hlinkClick r:id="rId4"/>
              </a:rPr>
              <a:t>https://</a:t>
            </a:r>
            <a:r>
              <a:rPr lang="en-US" dirty="0" smtClean="0">
                <a:latin typeface="Raleway Light" panose="020B0604020202020204" charset="-18"/>
                <a:hlinkClick r:id="rId4"/>
              </a:rPr>
              <a:t>playground.tensorflow.org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2731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err="1" smtClean="0"/>
              <a:t>Conv</a:t>
            </a:r>
            <a:r>
              <a:rPr lang="pl-PL" sz="5400" dirty="0" smtClean="0"/>
              <a:t> </a:t>
            </a:r>
            <a:r>
              <a:rPr lang="pl-PL" sz="5400" dirty="0" err="1" smtClean="0">
                <a:solidFill>
                  <a:srgbClr val="FFC000"/>
                </a:solidFill>
              </a:rPr>
              <a:t>what</a:t>
            </a:r>
            <a:r>
              <a:rPr lang="pl-PL" sz="5400" dirty="0" smtClean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70016" y="4022974"/>
            <a:ext cx="8241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6D6D6D"/>
                </a:solidFill>
                <a:latin typeface="Raleway Light" panose="020B0604020202020204" charset="-18"/>
              </a:rPr>
              <a:t>Convolution extract </a:t>
            </a:r>
            <a:r>
              <a:rPr lang="en-US" sz="1600" dirty="0">
                <a:solidFill>
                  <a:srgbClr val="6D6D6D"/>
                </a:solidFill>
                <a:latin typeface="Raleway Light" panose="020B0604020202020204" charset="-18"/>
              </a:rPr>
              <a:t>features from the input </a:t>
            </a:r>
            <a:r>
              <a:rPr lang="en-US" sz="1600" dirty="0" smtClean="0">
                <a:solidFill>
                  <a:srgbClr val="6D6D6D"/>
                </a:solidFill>
                <a:latin typeface="Raleway Light" panose="020B0604020202020204" charset="-18"/>
              </a:rPr>
              <a:t>image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(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edges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,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shapes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etc.)</a:t>
            </a:r>
            <a:r>
              <a:rPr lang="en-US" sz="1600" dirty="0">
                <a:solidFill>
                  <a:srgbClr val="6D6D6D"/>
                </a:solidFill>
                <a:latin typeface="Raleway Light" panose="020B0604020202020204" charset="-18"/>
              </a:rPr>
              <a:t> 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by </a:t>
            </a:r>
            <a:r>
              <a:rPr lang="en-US" sz="1600" b="1" dirty="0" err="1" smtClean="0">
                <a:solidFill>
                  <a:srgbClr val="6D6D6D"/>
                </a:solidFill>
                <a:latin typeface="Raleway Light" panose="020B0604020202020204" charset="-18"/>
              </a:rPr>
              <a:t>preserv</a:t>
            </a:r>
            <a:r>
              <a:rPr lang="pl-PL" sz="1600" b="1" dirty="0" err="1" smtClean="0">
                <a:solidFill>
                  <a:srgbClr val="6D6D6D"/>
                </a:solidFill>
                <a:latin typeface="Raleway Light" panose="020B0604020202020204" charset="-18"/>
              </a:rPr>
              <a:t>ing</a:t>
            </a:r>
            <a:r>
              <a:rPr lang="en-US" sz="1600" b="1" dirty="0" smtClean="0">
                <a:solidFill>
                  <a:srgbClr val="6D6D6D"/>
                </a:solidFill>
                <a:latin typeface="Raleway Light" panose="020B0604020202020204" charset="-18"/>
              </a:rPr>
              <a:t> spatial </a:t>
            </a:r>
            <a:r>
              <a:rPr lang="en-US" sz="1600" b="1" dirty="0">
                <a:solidFill>
                  <a:srgbClr val="6D6D6D"/>
                </a:solidFill>
                <a:latin typeface="Raleway Light" panose="020B0604020202020204" charset="-18"/>
              </a:rPr>
              <a:t>relationship between </a:t>
            </a:r>
            <a:r>
              <a:rPr lang="en-US" sz="1600" b="1" dirty="0" smtClean="0">
                <a:solidFill>
                  <a:srgbClr val="6D6D6D"/>
                </a:solidFill>
                <a:latin typeface="Raleway Light" panose="020B0604020202020204" charset="-18"/>
              </a:rPr>
              <a:t>pixels</a:t>
            </a:r>
            <a:r>
              <a:rPr lang="pl-PL" sz="1600" b="1" dirty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using</a:t>
            </a:r>
            <a:r>
              <a:rPr lang="en-US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small 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‚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filters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’</a:t>
            </a:r>
            <a:endParaRPr lang="en-US" sz="1600" dirty="0">
              <a:latin typeface="Raleway Light" panose="020B0604020202020204" charset="-1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53" y="1162627"/>
            <a:ext cx="5567423" cy="2831746"/>
          </a:xfrm>
          <a:prstGeom prst="rect">
            <a:avLst/>
          </a:prstGeom>
        </p:spPr>
      </p:pic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19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err="1" smtClean="0"/>
              <a:t>Conv</a:t>
            </a:r>
            <a:r>
              <a:rPr lang="pl-PL" sz="5400" dirty="0" smtClean="0"/>
              <a:t> </a:t>
            </a:r>
            <a:r>
              <a:rPr lang="pl-PL" sz="5400" dirty="0" err="1" smtClean="0">
                <a:solidFill>
                  <a:srgbClr val="FFC000"/>
                </a:solidFill>
              </a:rPr>
              <a:t>what</a:t>
            </a:r>
            <a:r>
              <a:rPr lang="pl-PL" sz="5400" dirty="0" smtClean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3" y="1286134"/>
            <a:ext cx="3714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3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681175" y="418403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Agenda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685688" y="1851408"/>
            <a:ext cx="8078373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Artificial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Intelligence</a:t>
            </a:r>
            <a:endParaRPr lang="pl-PL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IoT</a:t>
            </a:r>
            <a:endParaRPr lang="pl-PL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Autonomus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Vehicles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Blockchain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Cloud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&amp;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Infrastructure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as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Code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(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Terraform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60" y="-62120"/>
            <a:ext cx="3114342" cy="2251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How </a:t>
            </a:r>
            <a:r>
              <a:rPr lang="pl-PL" sz="4800" dirty="0" err="1" smtClean="0">
                <a:solidFill>
                  <a:srgbClr val="FFC000"/>
                </a:solidFill>
              </a:rPr>
              <a:t>convolution</a:t>
            </a:r>
            <a:r>
              <a:rPr lang="pl-PL" sz="4800" dirty="0" smtClean="0"/>
              <a:t> </a:t>
            </a:r>
            <a:r>
              <a:rPr lang="pl-PL" sz="4800" dirty="0" err="1" smtClean="0"/>
              <a:t>work</a:t>
            </a:r>
            <a:r>
              <a:rPr lang="pl-PL" sz="4800" dirty="0" smtClean="0"/>
              <a:t>?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5362" name="Picture 2" descr="https://www.jeremyjordan.me/content/images/2017/07/download--7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8" y="2066824"/>
            <a:ext cx="2178571" cy="16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2" t="16525" r="1"/>
          <a:stretch/>
        </p:blipFill>
        <p:spPr bwMode="auto">
          <a:xfrm>
            <a:off x="3750198" y="3495554"/>
            <a:ext cx="789307" cy="74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4500" r="60063" b="3475"/>
          <a:stretch/>
        </p:blipFill>
        <p:spPr bwMode="auto">
          <a:xfrm>
            <a:off x="3854370" y="1567463"/>
            <a:ext cx="682906" cy="6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0" t="7855" r="51097"/>
          <a:stretch/>
        </p:blipFill>
        <p:spPr bwMode="auto">
          <a:xfrm>
            <a:off x="5578997" y="1180617"/>
            <a:ext cx="2141950" cy="16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1" t="9550" r="348" b="-1695"/>
          <a:stretch/>
        </p:blipFill>
        <p:spPr bwMode="auto">
          <a:xfrm>
            <a:off x="5578996" y="3032893"/>
            <a:ext cx="2129741" cy="16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136741" y="2002420"/>
            <a:ext cx="555585" cy="46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20994" y="3287210"/>
            <a:ext cx="682906" cy="48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10895" y="1851949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66525" y="3810000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>
            <a:hlinkClick r:id="rId6"/>
          </p:cNvPr>
          <p:cNvSpPr/>
          <p:nvPr/>
        </p:nvSpPr>
        <p:spPr>
          <a:xfrm>
            <a:off x="463661" y="4835723"/>
            <a:ext cx="3201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6"/>
              </a:rPr>
              <a:t>http://scs.ryerson.ca/~aharley/vis/conv/</a:t>
            </a:r>
            <a:endParaRPr lang="en-US" sz="1200" dirty="0">
              <a:latin typeface="Raleway Light" panose="020B0604020202020204" charset="-18"/>
            </a:endParaRPr>
          </a:p>
        </p:txBody>
      </p:sp>
      <p:pic>
        <p:nvPicPr>
          <p:cNvPr id="15370" name="Picture 10" descr="enter image description he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7" y="1056673"/>
            <a:ext cx="6829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57848" y="4835723"/>
            <a:ext cx="5519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8"/>
              </a:rPr>
              <a:t>https://cs.stanford.edu/people/karpathy/convnetjs/demo/mnist.html</a:t>
            </a:r>
            <a:endParaRPr lang="en-US" sz="12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93384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/>
              <a:t>Training </a:t>
            </a:r>
            <a:r>
              <a:rPr lang="en-US" sz="4800" dirty="0"/>
              <a:t>vs. </a:t>
            </a:r>
            <a:r>
              <a:rPr lang="en-US" sz="4800" dirty="0">
                <a:solidFill>
                  <a:srgbClr val="FFC000"/>
                </a:solidFill>
              </a:rPr>
              <a:t>inference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2" name="Rectangle 121"/>
          <p:cNvSpPr/>
          <p:nvPr/>
        </p:nvSpPr>
        <p:spPr>
          <a:xfrm>
            <a:off x="2060074" y="179233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560163" y="1775770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560163" y="2058423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560163" y="233997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560163" y="2622624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14746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214746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4214746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95463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795463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795463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33" name="Straight Connector 132"/>
          <p:cNvCxnSpPr>
            <a:stCxn id="123" idx="6"/>
            <a:endCxn id="129" idx="2"/>
          </p:cNvCxnSpPr>
          <p:nvPr/>
        </p:nvCxnSpPr>
        <p:spPr>
          <a:xfrm>
            <a:off x="3778357" y="188176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3" idx="6"/>
            <a:endCxn id="128" idx="2"/>
          </p:cNvCxnSpPr>
          <p:nvPr/>
        </p:nvCxnSpPr>
        <p:spPr>
          <a:xfrm>
            <a:off x="3778357" y="1881765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3" idx="6"/>
            <a:endCxn id="127" idx="2"/>
          </p:cNvCxnSpPr>
          <p:nvPr/>
        </p:nvCxnSpPr>
        <p:spPr>
          <a:xfrm>
            <a:off x="3778357" y="1881765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4" idx="6"/>
            <a:endCxn id="129" idx="2"/>
          </p:cNvCxnSpPr>
          <p:nvPr/>
        </p:nvCxnSpPr>
        <p:spPr>
          <a:xfrm flipV="1">
            <a:off x="3778357" y="2023091"/>
            <a:ext cx="436389" cy="14022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5" idx="6"/>
            <a:endCxn id="128" idx="2"/>
          </p:cNvCxnSpPr>
          <p:nvPr/>
        </p:nvCxnSpPr>
        <p:spPr>
          <a:xfrm flipV="1">
            <a:off x="3778357" y="2304640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4" idx="6"/>
            <a:endCxn id="128" idx="2"/>
          </p:cNvCxnSpPr>
          <p:nvPr/>
        </p:nvCxnSpPr>
        <p:spPr>
          <a:xfrm>
            <a:off x="3778357" y="216331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4" idx="6"/>
            <a:endCxn id="127" idx="2"/>
          </p:cNvCxnSpPr>
          <p:nvPr/>
        </p:nvCxnSpPr>
        <p:spPr>
          <a:xfrm>
            <a:off x="3778357" y="2163314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5" idx="6"/>
            <a:endCxn id="129" idx="2"/>
          </p:cNvCxnSpPr>
          <p:nvPr/>
        </p:nvCxnSpPr>
        <p:spPr>
          <a:xfrm flipV="1">
            <a:off x="3778357" y="2023091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5" idx="6"/>
            <a:endCxn id="127" idx="2"/>
          </p:cNvCxnSpPr>
          <p:nvPr/>
        </p:nvCxnSpPr>
        <p:spPr>
          <a:xfrm>
            <a:off x="3778357" y="2445966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6"/>
            <a:endCxn id="129" idx="2"/>
          </p:cNvCxnSpPr>
          <p:nvPr/>
        </p:nvCxnSpPr>
        <p:spPr>
          <a:xfrm flipV="1">
            <a:off x="3778357" y="2023091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6" idx="6"/>
            <a:endCxn id="128" idx="2"/>
          </p:cNvCxnSpPr>
          <p:nvPr/>
        </p:nvCxnSpPr>
        <p:spPr>
          <a:xfrm flipV="1">
            <a:off x="3778357" y="2304640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6" idx="6"/>
            <a:endCxn id="127" idx="2"/>
          </p:cNvCxnSpPr>
          <p:nvPr/>
        </p:nvCxnSpPr>
        <p:spPr>
          <a:xfrm flipV="1">
            <a:off x="3778357" y="258729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6"/>
            <a:endCxn id="132" idx="2"/>
          </p:cNvCxnSpPr>
          <p:nvPr/>
        </p:nvCxnSpPr>
        <p:spPr>
          <a:xfrm>
            <a:off x="4432941" y="2023091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9" idx="6"/>
            <a:endCxn id="131" idx="2"/>
          </p:cNvCxnSpPr>
          <p:nvPr/>
        </p:nvCxnSpPr>
        <p:spPr>
          <a:xfrm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9" idx="6"/>
            <a:endCxn id="130" idx="2"/>
          </p:cNvCxnSpPr>
          <p:nvPr/>
        </p:nvCxnSpPr>
        <p:spPr>
          <a:xfrm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6"/>
            <a:endCxn id="132" idx="2"/>
          </p:cNvCxnSpPr>
          <p:nvPr/>
        </p:nvCxnSpPr>
        <p:spPr>
          <a:xfrm flipV="1"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8" idx="6"/>
            <a:endCxn id="131" idx="2"/>
          </p:cNvCxnSpPr>
          <p:nvPr/>
        </p:nvCxnSpPr>
        <p:spPr>
          <a:xfrm>
            <a:off x="4432941" y="2304640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8" idx="6"/>
            <a:endCxn id="130" idx="2"/>
          </p:cNvCxnSpPr>
          <p:nvPr/>
        </p:nvCxnSpPr>
        <p:spPr>
          <a:xfrm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27" idx="6"/>
            <a:endCxn id="132" idx="2"/>
          </p:cNvCxnSpPr>
          <p:nvPr/>
        </p:nvCxnSpPr>
        <p:spPr>
          <a:xfrm flipV="1"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7" idx="6"/>
            <a:endCxn id="131" idx="2"/>
          </p:cNvCxnSpPr>
          <p:nvPr/>
        </p:nvCxnSpPr>
        <p:spPr>
          <a:xfrm flipV="1"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7" idx="6"/>
            <a:endCxn id="130" idx="2"/>
          </p:cNvCxnSpPr>
          <p:nvPr/>
        </p:nvCxnSpPr>
        <p:spPr>
          <a:xfrm>
            <a:off x="4432941" y="258729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1987343" y="1862996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914611" y="1933659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841880" y="200432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770285" y="2074985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697553" y="2145648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624822" y="2215207"/>
            <a:ext cx="798910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62" name="Straight Arrow Connector 161"/>
          <p:cNvCxnSpPr>
            <a:cxnSpLocks/>
          </p:cNvCxnSpPr>
          <p:nvPr/>
        </p:nvCxnSpPr>
        <p:spPr>
          <a:xfrm flipV="1">
            <a:off x="2439642" y="2381928"/>
            <a:ext cx="527304" cy="5310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2654428" y="2580250"/>
            <a:ext cx="821639" cy="5078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     Lots of labeled data!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574819" y="3874398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0392" y="3925447"/>
            <a:ext cx="648725" cy="425436"/>
          </a:xfrm>
          <a:prstGeom prst="rect">
            <a:avLst/>
          </a:prstGeom>
        </p:spPr>
      </p:pic>
      <p:sp>
        <p:nvSpPr>
          <p:cNvPr id="166" name="TextBox 100"/>
          <p:cNvSpPr txBox="1">
            <a:spLocks noChangeArrowheads="1"/>
          </p:cNvSpPr>
          <p:nvPr/>
        </p:nvSpPr>
        <p:spPr bwMode="auto">
          <a:xfrm>
            <a:off x="1487939" y="1205339"/>
            <a:ext cx="9534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Training</a:t>
            </a:r>
          </a:p>
        </p:txBody>
      </p:sp>
      <p:sp>
        <p:nvSpPr>
          <p:cNvPr id="167" name="TextBox 102"/>
          <p:cNvSpPr txBox="1">
            <a:spLocks noChangeArrowheads="1"/>
          </p:cNvSpPr>
          <p:nvPr/>
        </p:nvSpPr>
        <p:spPr bwMode="auto">
          <a:xfrm>
            <a:off x="1466602" y="3466637"/>
            <a:ext cx="10830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Inference</a:t>
            </a:r>
          </a:p>
        </p:txBody>
      </p:sp>
      <p:sp>
        <p:nvSpPr>
          <p:cNvPr id="168" name="Oval 167"/>
          <p:cNvSpPr/>
          <p:nvPr/>
        </p:nvSpPr>
        <p:spPr>
          <a:xfrm>
            <a:off x="3560163" y="362486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560163" y="390752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3560163" y="4190173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3560163" y="4472826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4214746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214746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4214746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795463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4795463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4795463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78" name="Straight Connector 177"/>
          <p:cNvCxnSpPr>
            <a:stCxn id="168" idx="6"/>
            <a:endCxn id="174" idx="2"/>
          </p:cNvCxnSpPr>
          <p:nvPr/>
        </p:nvCxnSpPr>
        <p:spPr>
          <a:xfrm>
            <a:off x="3778357" y="3730863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68" idx="6"/>
            <a:endCxn id="173" idx="2"/>
          </p:cNvCxnSpPr>
          <p:nvPr/>
        </p:nvCxnSpPr>
        <p:spPr>
          <a:xfrm>
            <a:off x="3778357" y="3730863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68" idx="6"/>
            <a:endCxn id="172" idx="2"/>
          </p:cNvCxnSpPr>
          <p:nvPr/>
        </p:nvCxnSpPr>
        <p:spPr>
          <a:xfrm>
            <a:off x="3778357" y="3730863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69" idx="6"/>
            <a:endCxn id="174" idx="2"/>
          </p:cNvCxnSpPr>
          <p:nvPr/>
        </p:nvCxnSpPr>
        <p:spPr>
          <a:xfrm flipV="1">
            <a:off x="3778357" y="3872189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0" idx="6"/>
            <a:endCxn id="173" idx="2"/>
          </p:cNvCxnSpPr>
          <p:nvPr/>
        </p:nvCxnSpPr>
        <p:spPr>
          <a:xfrm flipV="1">
            <a:off x="3778357" y="415484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69" idx="6"/>
            <a:endCxn id="173" idx="2"/>
          </p:cNvCxnSpPr>
          <p:nvPr/>
        </p:nvCxnSpPr>
        <p:spPr>
          <a:xfrm>
            <a:off x="3778357" y="401351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9" idx="6"/>
            <a:endCxn id="172" idx="2"/>
          </p:cNvCxnSpPr>
          <p:nvPr/>
        </p:nvCxnSpPr>
        <p:spPr>
          <a:xfrm>
            <a:off x="3778357" y="4013515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0" idx="6"/>
            <a:endCxn id="174" idx="2"/>
          </p:cNvCxnSpPr>
          <p:nvPr/>
        </p:nvCxnSpPr>
        <p:spPr>
          <a:xfrm flipV="1">
            <a:off x="3778357" y="3872189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0" idx="6"/>
            <a:endCxn id="172" idx="2"/>
          </p:cNvCxnSpPr>
          <p:nvPr/>
        </p:nvCxnSpPr>
        <p:spPr>
          <a:xfrm>
            <a:off x="3778357" y="4296168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1" idx="6"/>
            <a:endCxn id="174" idx="2"/>
          </p:cNvCxnSpPr>
          <p:nvPr/>
        </p:nvCxnSpPr>
        <p:spPr>
          <a:xfrm flipV="1">
            <a:off x="3778357" y="3872189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1" idx="6"/>
            <a:endCxn id="173" idx="2"/>
          </p:cNvCxnSpPr>
          <p:nvPr/>
        </p:nvCxnSpPr>
        <p:spPr>
          <a:xfrm flipV="1">
            <a:off x="3778357" y="4154842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71" idx="6"/>
            <a:endCxn id="172" idx="2"/>
          </p:cNvCxnSpPr>
          <p:nvPr/>
        </p:nvCxnSpPr>
        <p:spPr>
          <a:xfrm flipV="1">
            <a:off x="3778357" y="443749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74" idx="6"/>
            <a:endCxn id="177" idx="2"/>
          </p:cNvCxnSpPr>
          <p:nvPr/>
        </p:nvCxnSpPr>
        <p:spPr>
          <a:xfrm>
            <a:off x="4432941" y="3872189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74" idx="6"/>
            <a:endCxn id="176" idx="2"/>
          </p:cNvCxnSpPr>
          <p:nvPr/>
        </p:nvCxnSpPr>
        <p:spPr>
          <a:xfrm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74" idx="6"/>
            <a:endCxn id="175" idx="2"/>
          </p:cNvCxnSpPr>
          <p:nvPr/>
        </p:nvCxnSpPr>
        <p:spPr>
          <a:xfrm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73" idx="6"/>
            <a:endCxn id="177" idx="2"/>
          </p:cNvCxnSpPr>
          <p:nvPr/>
        </p:nvCxnSpPr>
        <p:spPr>
          <a:xfrm flipV="1"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73" idx="6"/>
            <a:endCxn id="176" idx="2"/>
          </p:cNvCxnSpPr>
          <p:nvPr/>
        </p:nvCxnSpPr>
        <p:spPr>
          <a:xfrm>
            <a:off x="4432941" y="415484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73" idx="6"/>
            <a:endCxn id="175" idx="2"/>
          </p:cNvCxnSpPr>
          <p:nvPr/>
        </p:nvCxnSpPr>
        <p:spPr>
          <a:xfrm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72" idx="6"/>
            <a:endCxn id="177" idx="2"/>
          </p:cNvCxnSpPr>
          <p:nvPr/>
        </p:nvCxnSpPr>
        <p:spPr>
          <a:xfrm flipV="1"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2" idx="6"/>
            <a:endCxn id="176" idx="2"/>
          </p:cNvCxnSpPr>
          <p:nvPr/>
        </p:nvCxnSpPr>
        <p:spPr>
          <a:xfrm flipV="1"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2" idx="6"/>
            <a:endCxn id="175" idx="2"/>
          </p:cNvCxnSpPr>
          <p:nvPr/>
        </p:nvCxnSpPr>
        <p:spPr>
          <a:xfrm>
            <a:off x="4432941" y="4437494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cxnSpLocks/>
          </p:cNvCxnSpPr>
          <p:nvPr/>
        </p:nvCxnSpPr>
        <p:spPr>
          <a:xfrm>
            <a:off x="3179459" y="2019779"/>
            <a:ext cx="2013755" cy="99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cxnSpLocks/>
          </p:cNvCxnSpPr>
          <p:nvPr/>
        </p:nvCxnSpPr>
        <p:spPr>
          <a:xfrm flipV="1">
            <a:off x="3461037" y="2590604"/>
            <a:ext cx="2731979" cy="11041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140"/>
          <p:cNvSpPr txBox="1">
            <a:spLocks noChangeArrowheads="1"/>
          </p:cNvSpPr>
          <p:nvPr/>
        </p:nvSpPr>
        <p:spPr bwMode="auto">
          <a:xfrm>
            <a:off x="5127676" y="1796747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2" name="TextBox 144"/>
          <p:cNvSpPr txBox="1">
            <a:spLocks noChangeArrowheads="1"/>
          </p:cNvSpPr>
          <p:nvPr/>
        </p:nvSpPr>
        <p:spPr bwMode="auto">
          <a:xfrm>
            <a:off x="5062582" y="2667892"/>
            <a:ext cx="68287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Backward</a:t>
            </a:r>
          </a:p>
        </p:txBody>
      </p:sp>
      <p:cxnSp>
        <p:nvCxnSpPr>
          <p:cNvPr id="203" name="Straight Arrow Connector 202"/>
          <p:cNvCxnSpPr>
            <a:cxnSpLocks/>
          </p:cNvCxnSpPr>
          <p:nvPr/>
        </p:nvCxnSpPr>
        <p:spPr>
          <a:xfrm flipV="1">
            <a:off x="4014735" y="2956826"/>
            <a:ext cx="0" cy="600636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148"/>
          <p:cNvSpPr txBox="1">
            <a:spLocks noChangeArrowheads="1"/>
          </p:cNvSpPr>
          <p:nvPr/>
        </p:nvSpPr>
        <p:spPr bwMode="auto">
          <a:xfrm>
            <a:off x="3553805" y="3151150"/>
            <a:ext cx="1000275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Model weights</a:t>
            </a:r>
          </a:p>
        </p:txBody>
      </p:sp>
      <p:cxnSp>
        <p:nvCxnSpPr>
          <p:cNvPr id="205" name="Straight Arrow Connector 204"/>
          <p:cNvCxnSpPr>
            <a:cxnSpLocks/>
          </p:cNvCxnSpPr>
          <p:nvPr/>
        </p:nvCxnSpPr>
        <p:spPr>
          <a:xfrm>
            <a:off x="2470326" y="4148217"/>
            <a:ext cx="3351333" cy="176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150"/>
          <p:cNvSpPr txBox="1">
            <a:spLocks noChangeArrowheads="1"/>
          </p:cNvSpPr>
          <p:nvPr/>
        </p:nvSpPr>
        <p:spPr bwMode="auto">
          <a:xfrm>
            <a:off x="5131653" y="3939540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5935302" y="4084179"/>
            <a:ext cx="708527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247762" y="1957949"/>
            <a:ext cx="897682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“Strawberry”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305779" y="1675297"/>
            <a:ext cx="798911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794" y="1745604"/>
            <a:ext cx="528467" cy="352989"/>
          </a:xfrm>
          <a:prstGeom prst="rect">
            <a:avLst/>
          </a:prstGeom>
        </p:spPr>
      </p:pic>
      <p:sp>
        <p:nvSpPr>
          <p:cNvPr id="211" name="TextBox 210"/>
          <p:cNvSpPr txBox="1"/>
          <p:nvPr/>
        </p:nvSpPr>
        <p:spPr>
          <a:xfrm>
            <a:off x="6404647" y="2246121"/>
            <a:ext cx="639599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</a:t>
            </a:r>
          </a:p>
        </p:txBody>
      </p:sp>
      <p:sp>
        <p:nvSpPr>
          <p:cNvPr id="212" name="Diamond 211"/>
          <p:cNvSpPr/>
          <p:nvPr/>
        </p:nvSpPr>
        <p:spPr>
          <a:xfrm>
            <a:off x="6048945" y="2200853"/>
            <a:ext cx="265925" cy="263882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?</a:t>
            </a:r>
          </a:p>
        </p:txBody>
      </p:sp>
      <p:cxnSp>
        <p:nvCxnSpPr>
          <p:cNvPr id="213" name="Straight Arrow Connector 212"/>
          <p:cNvCxnSpPr>
            <a:cxnSpLocks/>
          </p:cNvCxnSpPr>
          <p:nvPr/>
        </p:nvCxnSpPr>
        <p:spPr>
          <a:xfrm>
            <a:off x="6185317" y="2029716"/>
            <a:ext cx="0" cy="16672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cxnSpLocks/>
          </p:cNvCxnSpPr>
          <p:nvPr/>
        </p:nvCxnSpPr>
        <p:spPr>
          <a:xfrm>
            <a:off x="6181908" y="2463632"/>
            <a:ext cx="0" cy="128077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136"/>
          <p:cNvSpPr txBox="1">
            <a:spLocks noChangeArrowheads="1"/>
          </p:cNvSpPr>
          <p:nvPr/>
        </p:nvSpPr>
        <p:spPr bwMode="auto">
          <a:xfrm>
            <a:off x="6048945" y="2614895"/>
            <a:ext cx="432980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404040"/>
                </a:solidFill>
                <a:latin typeface="Raleway Light" panose="020B0604020202020204" charset="-18"/>
              </a:rPr>
              <a:t>Error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1538453" y="1646590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222584" y="1738231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223" y="2288386"/>
            <a:ext cx="424230" cy="412166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9687" y="1643130"/>
            <a:ext cx="550594" cy="534936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8823" y="1800822"/>
            <a:ext cx="528467" cy="352989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1552090" y="1492014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Human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241903" y="1580342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Bicycle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1641868" y="2748493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 dirty="0">
                <a:solidFill>
                  <a:srgbClr val="003C71"/>
                </a:solidFill>
                <a:latin typeface="Raleway Light" panose="020B0604020202020204" charset="-18"/>
              </a:rPr>
              <a:t>Strawberry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1588456" y="4428661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??????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5" name="TextBox 171"/>
          <p:cNvSpPr txBox="1">
            <a:spLocks noChangeArrowheads="1"/>
          </p:cNvSpPr>
          <p:nvPr/>
        </p:nvSpPr>
        <p:spPr bwMode="auto">
          <a:xfrm rot="16200000">
            <a:off x="6990859" y="3067680"/>
            <a:ext cx="121783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FFC000"/>
                </a:solidFill>
                <a:latin typeface="Raleway Light" panose="020B0604020202020204" charset="-18"/>
              </a:rPr>
              <a:t>Accuracy</a:t>
            </a:r>
          </a:p>
        </p:txBody>
      </p:sp>
      <p:sp>
        <p:nvSpPr>
          <p:cNvPr id="226" name="Freeform 225">
            <a:extLst>
              <a:ext uri="{FF2B5EF4-FFF2-40B4-BE49-F238E27FC236}"/>
            </a:extLst>
          </p:cNvPr>
          <p:cNvSpPr/>
          <p:nvPr/>
        </p:nvSpPr>
        <p:spPr>
          <a:xfrm>
            <a:off x="7784275" y="2828750"/>
            <a:ext cx="0" cy="1244333"/>
          </a:xfrm>
          <a:custGeom>
            <a:avLst/>
            <a:gdLst>
              <a:gd name="connsiteX0" fmla="*/ 0 w 0"/>
              <a:gd name="connsiteY0" fmla="*/ 0 h 1587398"/>
              <a:gd name="connsiteX1" fmla="*/ 0 w 0"/>
              <a:gd name="connsiteY1" fmla="*/ 1587398 h 158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7398">
                <a:moveTo>
                  <a:pt x="0" y="0"/>
                </a:moveTo>
                <a:lnTo>
                  <a:pt x="0" y="1587398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>
              <a:latin typeface="Raleway Light" panose="020B0604020202020204" charset="-18"/>
            </a:endParaRPr>
          </a:p>
        </p:txBody>
      </p:sp>
      <p:cxnSp>
        <p:nvCxnSpPr>
          <p:cNvPr id="227" name="Straight Arrow Connector 226">
            <a:extLst>
              <a:ext uri="{FF2B5EF4-FFF2-40B4-BE49-F238E27FC236}"/>
            </a:extLst>
          </p:cNvPr>
          <p:cNvCxnSpPr>
            <a:cxnSpLocks/>
            <a:stCxn id="208" idx="3"/>
          </p:cNvCxnSpPr>
          <p:nvPr/>
        </p:nvCxnSpPr>
        <p:spPr>
          <a:xfrm flipV="1">
            <a:off x="6145444" y="2035238"/>
            <a:ext cx="50102" cy="7350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919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800" dirty="0" smtClean="0"/>
              <a:t>Machine Learning </a:t>
            </a:r>
            <a:r>
              <a:rPr lang="pl-PL" sz="4800" dirty="0" smtClean="0">
                <a:solidFill>
                  <a:srgbClr val="FFC000"/>
                </a:solidFill>
              </a:rPr>
              <a:t>ZOO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9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Shape 208" descr="cntk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4" y="2326903"/>
            <a:ext cx="1874837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Shape 209" descr="36563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33" y="3227883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Shape 212" descr="Keras_Logo.jpg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05" y="1679624"/>
            <a:ext cx="1058838" cy="10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Shape 213" descr="logo.png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47" y="1489552"/>
            <a:ext cx="1783586" cy="151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Shape 215" descr="main-thumb-t-449747-200-vosprwwgrsgxbcuogpvzqfdrnccpscnt.jpeg"/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7" b="24441"/>
          <a:stretch/>
        </p:blipFill>
        <p:spPr bwMode="auto">
          <a:xfrm>
            <a:off x="6504782" y="2709949"/>
            <a:ext cx="1739900" cy="74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" descr="Image result for pytorch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6" b="25365"/>
          <a:stretch/>
        </p:blipFill>
        <p:spPr bwMode="auto">
          <a:xfrm>
            <a:off x="5863999" y="3618142"/>
            <a:ext cx="2552700" cy="79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Picture 4" descr="Image result for pytorc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0" b="19551"/>
          <a:stretch>
            <a:fillRect/>
          </a:stretch>
        </p:blipFill>
        <p:spPr bwMode="auto">
          <a:xfrm>
            <a:off x="6434554" y="1517616"/>
            <a:ext cx="1830086" cy="80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Picture 6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6" y="1243575"/>
            <a:ext cx="1905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0AD42AE-5F40-CA44-955D-92B64D35CF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3" y="3642995"/>
            <a:ext cx="1664447" cy="940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6741" y="319197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smtClean="0"/>
              <a:t>Different ways </a:t>
            </a:r>
            <a:r>
              <a:rPr lang="en-US" sz="3200" dirty="0"/>
              <a:t>to implement </a:t>
            </a:r>
            <a:r>
              <a:rPr lang="en-US" sz="3200" dirty="0" smtClean="0"/>
              <a:t>ML </a:t>
            </a:r>
            <a:br>
              <a:rPr lang="en-US" sz="3200" dirty="0" smtClean="0"/>
            </a:br>
            <a:r>
              <a:rPr lang="en-US" sz="3200" dirty="0" smtClean="0"/>
              <a:t>at </a:t>
            </a:r>
            <a:r>
              <a:rPr lang="en-US" sz="3200" dirty="0"/>
              <a:t>the </a:t>
            </a:r>
            <a:r>
              <a:rPr lang="en-US" sz="3200" dirty="0">
                <a:solidFill>
                  <a:srgbClr val="FFC000"/>
                </a:solidFill>
              </a:rPr>
              <a:t>hardware level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74" name="Picture 2" descr="https://res.cloudinary.com/engineering-com/image/upload/w_1000,c_fit,q_auto,f_auto/image002_eiiwx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9" y="1365110"/>
            <a:ext cx="7758142" cy="338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055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Internet of </a:t>
            </a:r>
            <a:r>
              <a:rPr lang="pl-PL" dirty="0" err="1" smtClean="0">
                <a:solidFill>
                  <a:schemeClr val="bg1"/>
                </a:solidFill>
              </a:rPr>
              <a:t>Things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85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Internet </a:t>
            </a:r>
            <a:r>
              <a:rPr lang="pl-PL" sz="4400" dirty="0" smtClean="0">
                <a:solidFill>
                  <a:srgbClr val="FFC000"/>
                </a:solidFill>
              </a:rPr>
              <a:t>Rzeczy</a:t>
            </a:r>
            <a:r>
              <a:rPr lang="pl-PL" sz="4400" dirty="0" smtClean="0"/>
              <a:t> - dlaczego </a:t>
            </a:r>
            <a:r>
              <a:rPr lang="pl-PL" sz="4400" dirty="0"/>
              <a:t>teraz?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Oval 10"/>
          <p:cNvSpPr/>
          <p:nvPr/>
        </p:nvSpPr>
        <p:spPr>
          <a:xfrm>
            <a:off x="1090844" y="2045667"/>
            <a:ext cx="1832210" cy="18155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700">
              <a:latin typeface="Raleway Light" panose="020B0604020202020204" charset="-1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545727" y="2058690"/>
            <a:ext cx="1798838" cy="18155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700">
              <a:latin typeface="Raleway Light" panose="020B0604020202020204" charset="-18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42937" y="2067237"/>
            <a:ext cx="1852557" cy="18155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700">
              <a:latin typeface="Raleway Light" panose="020B0604020202020204" charset="-18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>
            <a:off x="779173" y="3371403"/>
            <a:ext cx="2454070" cy="26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pl-PL" altLang="en-US" sz="1400" dirty="0">
                <a:solidFill>
                  <a:srgbClr val="FFFFFF"/>
                </a:solidFill>
                <a:latin typeface="Raleway Light" panose="020B0604020202020204" charset="-18"/>
              </a:rPr>
              <a:t>u</a:t>
            </a:r>
            <a:r>
              <a:rPr lang="pl-PL" altLang="en-US" sz="1400" dirty="0" smtClean="0">
                <a:solidFill>
                  <a:srgbClr val="FFFFFF"/>
                </a:solidFill>
                <a:latin typeface="Raleway Light" panose="020B0604020202020204" charset="-18"/>
              </a:rPr>
              <a:t>rządzenia</a:t>
            </a:r>
            <a:endParaRPr lang="en-US" altLang="en-US" sz="1100" dirty="0">
              <a:solidFill>
                <a:srgbClr val="FFFFFF"/>
              </a:solidFill>
              <a:latin typeface="Raleway Light" panose="020B0604020202020204" charset="-18"/>
            </a:endParaRP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3239682" y="3399122"/>
            <a:ext cx="2454070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pl-PL" altLang="en-US" sz="1400" dirty="0">
                <a:solidFill>
                  <a:srgbClr val="FFFFFF"/>
                </a:solidFill>
                <a:latin typeface="Raleway Light" panose="020B0604020202020204" charset="-18"/>
              </a:rPr>
              <a:t>sieć</a:t>
            </a:r>
            <a:endParaRPr lang="en-US" altLang="en-US" sz="1100" dirty="0">
              <a:solidFill>
                <a:srgbClr val="FFFFFF"/>
              </a:solidFill>
              <a:latin typeface="Raleway Light" panose="020B0604020202020204" charset="-18"/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5723866" y="3375315"/>
            <a:ext cx="2454070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pl-PL" altLang="en-US" sz="1400" dirty="0">
                <a:solidFill>
                  <a:srgbClr val="FFFFFF"/>
                </a:solidFill>
                <a:latin typeface="Raleway Light" panose="020B0604020202020204" charset="-18"/>
              </a:rPr>
              <a:t>c</a:t>
            </a:r>
            <a:r>
              <a:rPr lang="pl-PL" altLang="en-US" sz="1400" dirty="0" smtClean="0">
                <a:solidFill>
                  <a:srgbClr val="FFFFFF"/>
                </a:solidFill>
                <a:latin typeface="Raleway Light" panose="020B0604020202020204" charset="-18"/>
              </a:rPr>
              <a:t>hmura</a:t>
            </a:r>
            <a:endParaRPr lang="en-US" altLang="en-US" sz="1100" dirty="0">
              <a:solidFill>
                <a:srgbClr val="FFFFFF"/>
              </a:solidFill>
              <a:latin typeface="Raleway Light" panose="020B0604020202020204" charset="-18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6451134" y="2389156"/>
            <a:ext cx="991395" cy="539651"/>
          </a:xfrm>
          <a:custGeom>
            <a:avLst/>
            <a:gdLst>
              <a:gd name="connsiteX0" fmla="*/ 859975 w 1334036"/>
              <a:gd name="connsiteY0" fmla="*/ 631700 h 716213"/>
              <a:gd name="connsiteX1" fmla="*/ 883114 w 1334036"/>
              <a:gd name="connsiteY1" fmla="*/ 631700 h 716213"/>
              <a:gd name="connsiteX2" fmla="*/ 885433 w 1334036"/>
              <a:gd name="connsiteY2" fmla="*/ 633575 h 716213"/>
              <a:gd name="connsiteX3" fmla="*/ 885433 w 1334036"/>
              <a:gd name="connsiteY3" fmla="*/ 652751 h 716213"/>
              <a:gd name="connsiteX4" fmla="*/ 883114 w 1334036"/>
              <a:gd name="connsiteY4" fmla="*/ 654626 h 716213"/>
              <a:gd name="connsiteX5" fmla="*/ 859975 w 1334036"/>
              <a:gd name="connsiteY5" fmla="*/ 654626 h 716213"/>
              <a:gd name="connsiteX6" fmla="*/ 857656 w 1334036"/>
              <a:gd name="connsiteY6" fmla="*/ 652751 h 716213"/>
              <a:gd name="connsiteX7" fmla="*/ 857656 w 1334036"/>
              <a:gd name="connsiteY7" fmla="*/ 633575 h 716213"/>
              <a:gd name="connsiteX8" fmla="*/ 859975 w 1334036"/>
              <a:gd name="connsiteY8" fmla="*/ 631700 h 716213"/>
              <a:gd name="connsiteX9" fmla="*/ 821778 w 1334036"/>
              <a:gd name="connsiteY9" fmla="*/ 631700 h 716213"/>
              <a:gd name="connsiteX10" fmla="*/ 844917 w 1334036"/>
              <a:gd name="connsiteY10" fmla="*/ 631700 h 716213"/>
              <a:gd name="connsiteX11" fmla="*/ 847236 w 1334036"/>
              <a:gd name="connsiteY11" fmla="*/ 633575 h 716213"/>
              <a:gd name="connsiteX12" fmla="*/ 847236 w 1334036"/>
              <a:gd name="connsiteY12" fmla="*/ 652751 h 716213"/>
              <a:gd name="connsiteX13" fmla="*/ 844917 w 1334036"/>
              <a:gd name="connsiteY13" fmla="*/ 654626 h 716213"/>
              <a:gd name="connsiteX14" fmla="*/ 821778 w 1334036"/>
              <a:gd name="connsiteY14" fmla="*/ 654626 h 716213"/>
              <a:gd name="connsiteX15" fmla="*/ 819459 w 1334036"/>
              <a:gd name="connsiteY15" fmla="*/ 652751 h 716213"/>
              <a:gd name="connsiteX16" fmla="*/ 819459 w 1334036"/>
              <a:gd name="connsiteY16" fmla="*/ 633575 h 716213"/>
              <a:gd name="connsiteX17" fmla="*/ 821778 w 1334036"/>
              <a:gd name="connsiteY17" fmla="*/ 631700 h 716213"/>
              <a:gd name="connsiteX18" fmla="*/ 530382 w 1334036"/>
              <a:gd name="connsiteY18" fmla="*/ 631700 h 716213"/>
              <a:gd name="connsiteX19" fmla="*/ 553521 w 1334036"/>
              <a:gd name="connsiteY19" fmla="*/ 631700 h 716213"/>
              <a:gd name="connsiteX20" fmla="*/ 555840 w 1334036"/>
              <a:gd name="connsiteY20" fmla="*/ 633575 h 716213"/>
              <a:gd name="connsiteX21" fmla="*/ 555840 w 1334036"/>
              <a:gd name="connsiteY21" fmla="*/ 652751 h 716213"/>
              <a:gd name="connsiteX22" fmla="*/ 553521 w 1334036"/>
              <a:gd name="connsiteY22" fmla="*/ 654626 h 716213"/>
              <a:gd name="connsiteX23" fmla="*/ 530382 w 1334036"/>
              <a:gd name="connsiteY23" fmla="*/ 654626 h 716213"/>
              <a:gd name="connsiteX24" fmla="*/ 528063 w 1334036"/>
              <a:gd name="connsiteY24" fmla="*/ 652751 h 716213"/>
              <a:gd name="connsiteX25" fmla="*/ 528063 w 1334036"/>
              <a:gd name="connsiteY25" fmla="*/ 633575 h 716213"/>
              <a:gd name="connsiteX26" fmla="*/ 530382 w 1334036"/>
              <a:gd name="connsiteY26" fmla="*/ 631700 h 716213"/>
              <a:gd name="connsiteX27" fmla="*/ 492185 w 1334036"/>
              <a:gd name="connsiteY27" fmla="*/ 631700 h 716213"/>
              <a:gd name="connsiteX28" fmla="*/ 515324 w 1334036"/>
              <a:gd name="connsiteY28" fmla="*/ 631700 h 716213"/>
              <a:gd name="connsiteX29" fmla="*/ 517643 w 1334036"/>
              <a:gd name="connsiteY29" fmla="*/ 633575 h 716213"/>
              <a:gd name="connsiteX30" fmla="*/ 517643 w 1334036"/>
              <a:gd name="connsiteY30" fmla="*/ 652751 h 716213"/>
              <a:gd name="connsiteX31" fmla="*/ 515324 w 1334036"/>
              <a:gd name="connsiteY31" fmla="*/ 654626 h 716213"/>
              <a:gd name="connsiteX32" fmla="*/ 492185 w 1334036"/>
              <a:gd name="connsiteY32" fmla="*/ 654626 h 716213"/>
              <a:gd name="connsiteX33" fmla="*/ 489866 w 1334036"/>
              <a:gd name="connsiteY33" fmla="*/ 652751 h 716213"/>
              <a:gd name="connsiteX34" fmla="*/ 489866 w 1334036"/>
              <a:gd name="connsiteY34" fmla="*/ 633575 h 716213"/>
              <a:gd name="connsiteX35" fmla="*/ 492185 w 1334036"/>
              <a:gd name="connsiteY35" fmla="*/ 631700 h 716213"/>
              <a:gd name="connsiteX36" fmla="*/ 689086 w 1334036"/>
              <a:gd name="connsiteY36" fmla="*/ 630836 h 716213"/>
              <a:gd name="connsiteX37" fmla="*/ 806493 w 1334036"/>
              <a:gd name="connsiteY37" fmla="*/ 630836 h 716213"/>
              <a:gd name="connsiteX38" fmla="*/ 809039 w 1334036"/>
              <a:gd name="connsiteY38" fmla="*/ 632895 h 716213"/>
              <a:gd name="connsiteX39" fmla="*/ 809039 w 1334036"/>
              <a:gd name="connsiteY39" fmla="*/ 653431 h 716213"/>
              <a:gd name="connsiteX40" fmla="*/ 806493 w 1334036"/>
              <a:gd name="connsiteY40" fmla="*/ 655490 h 716213"/>
              <a:gd name="connsiteX41" fmla="*/ 689086 w 1334036"/>
              <a:gd name="connsiteY41" fmla="*/ 655490 h 716213"/>
              <a:gd name="connsiteX42" fmla="*/ 686540 w 1334036"/>
              <a:gd name="connsiteY42" fmla="*/ 653431 h 716213"/>
              <a:gd name="connsiteX43" fmla="*/ 686540 w 1334036"/>
              <a:gd name="connsiteY43" fmla="*/ 632895 h 716213"/>
              <a:gd name="connsiteX44" fmla="*/ 689086 w 1334036"/>
              <a:gd name="connsiteY44" fmla="*/ 630836 h 716213"/>
              <a:gd name="connsiteX45" fmla="*/ 359493 w 1334036"/>
              <a:gd name="connsiteY45" fmla="*/ 630836 h 716213"/>
              <a:gd name="connsiteX46" fmla="*/ 476900 w 1334036"/>
              <a:gd name="connsiteY46" fmla="*/ 630836 h 716213"/>
              <a:gd name="connsiteX47" fmla="*/ 479446 w 1334036"/>
              <a:gd name="connsiteY47" fmla="*/ 632895 h 716213"/>
              <a:gd name="connsiteX48" fmla="*/ 479446 w 1334036"/>
              <a:gd name="connsiteY48" fmla="*/ 653431 h 716213"/>
              <a:gd name="connsiteX49" fmla="*/ 476900 w 1334036"/>
              <a:gd name="connsiteY49" fmla="*/ 655490 h 716213"/>
              <a:gd name="connsiteX50" fmla="*/ 359493 w 1334036"/>
              <a:gd name="connsiteY50" fmla="*/ 655490 h 716213"/>
              <a:gd name="connsiteX51" fmla="*/ 356947 w 1334036"/>
              <a:gd name="connsiteY51" fmla="*/ 653431 h 716213"/>
              <a:gd name="connsiteX52" fmla="*/ 356947 w 1334036"/>
              <a:gd name="connsiteY52" fmla="*/ 632895 h 716213"/>
              <a:gd name="connsiteX53" fmla="*/ 359493 w 1334036"/>
              <a:gd name="connsiteY53" fmla="*/ 630836 h 716213"/>
              <a:gd name="connsiteX54" fmla="*/ 859975 w 1334036"/>
              <a:gd name="connsiteY54" fmla="*/ 599765 h 716213"/>
              <a:gd name="connsiteX55" fmla="*/ 883114 w 1334036"/>
              <a:gd name="connsiteY55" fmla="*/ 599765 h 716213"/>
              <a:gd name="connsiteX56" fmla="*/ 885433 w 1334036"/>
              <a:gd name="connsiteY56" fmla="*/ 601640 h 716213"/>
              <a:gd name="connsiteX57" fmla="*/ 885433 w 1334036"/>
              <a:gd name="connsiteY57" fmla="*/ 620817 h 716213"/>
              <a:gd name="connsiteX58" fmla="*/ 883114 w 1334036"/>
              <a:gd name="connsiteY58" fmla="*/ 622692 h 716213"/>
              <a:gd name="connsiteX59" fmla="*/ 859975 w 1334036"/>
              <a:gd name="connsiteY59" fmla="*/ 622692 h 716213"/>
              <a:gd name="connsiteX60" fmla="*/ 857656 w 1334036"/>
              <a:gd name="connsiteY60" fmla="*/ 620817 h 716213"/>
              <a:gd name="connsiteX61" fmla="*/ 857656 w 1334036"/>
              <a:gd name="connsiteY61" fmla="*/ 601640 h 716213"/>
              <a:gd name="connsiteX62" fmla="*/ 859975 w 1334036"/>
              <a:gd name="connsiteY62" fmla="*/ 599765 h 716213"/>
              <a:gd name="connsiteX63" fmla="*/ 821778 w 1334036"/>
              <a:gd name="connsiteY63" fmla="*/ 599765 h 716213"/>
              <a:gd name="connsiteX64" fmla="*/ 844917 w 1334036"/>
              <a:gd name="connsiteY64" fmla="*/ 599765 h 716213"/>
              <a:gd name="connsiteX65" fmla="*/ 847236 w 1334036"/>
              <a:gd name="connsiteY65" fmla="*/ 601640 h 716213"/>
              <a:gd name="connsiteX66" fmla="*/ 847236 w 1334036"/>
              <a:gd name="connsiteY66" fmla="*/ 620817 h 716213"/>
              <a:gd name="connsiteX67" fmla="*/ 844917 w 1334036"/>
              <a:gd name="connsiteY67" fmla="*/ 622692 h 716213"/>
              <a:gd name="connsiteX68" fmla="*/ 821778 w 1334036"/>
              <a:gd name="connsiteY68" fmla="*/ 622692 h 716213"/>
              <a:gd name="connsiteX69" fmla="*/ 819459 w 1334036"/>
              <a:gd name="connsiteY69" fmla="*/ 620817 h 716213"/>
              <a:gd name="connsiteX70" fmla="*/ 819459 w 1334036"/>
              <a:gd name="connsiteY70" fmla="*/ 601640 h 716213"/>
              <a:gd name="connsiteX71" fmla="*/ 821778 w 1334036"/>
              <a:gd name="connsiteY71" fmla="*/ 599765 h 716213"/>
              <a:gd name="connsiteX72" fmla="*/ 530382 w 1334036"/>
              <a:gd name="connsiteY72" fmla="*/ 599765 h 716213"/>
              <a:gd name="connsiteX73" fmla="*/ 553521 w 1334036"/>
              <a:gd name="connsiteY73" fmla="*/ 599765 h 716213"/>
              <a:gd name="connsiteX74" fmla="*/ 555840 w 1334036"/>
              <a:gd name="connsiteY74" fmla="*/ 601640 h 716213"/>
              <a:gd name="connsiteX75" fmla="*/ 555840 w 1334036"/>
              <a:gd name="connsiteY75" fmla="*/ 620817 h 716213"/>
              <a:gd name="connsiteX76" fmla="*/ 553521 w 1334036"/>
              <a:gd name="connsiteY76" fmla="*/ 622692 h 716213"/>
              <a:gd name="connsiteX77" fmla="*/ 530382 w 1334036"/>
              <a:gd name="connsiteY77" fmla="*/ 622692 h 716213"/>
              <a:gd name="connsiteX78" fmla="*/ 528063 w 1334036"/>
              <a:gd name="connsiteY78" fmla="*/ 620817 h 716213"/>
              <a:gd name="connsiteX79" fmla="*/ 528063 w 1334036"/>
              <a:gd name="connsiteY79" fmla="*/ 601640 h 716213"/>
              <a:gd name="connsiteX80" fmla="*/ 530382 w 1334036"/>
              <a:gd name="connsiteY80" fmla="*/ 599765 h 716213"/>
              <a:gd name="connsiteX81" fmla="*/ 492185 w 1334036"/>
              <a:gd name="connsiteY81" fmla="*/ 599765 h 716213"/>
              <a:gd name="connsiteX82" fmla="*/ 515324 w 1334036"/>
              <a:gd name="connsiteY82" fmla="*/ 599765 h 716213"/>
              <a:gd name="connsiteX83" fmla="*/ 517643 w 1334036"/>
              <a:gd name="connsiteY83" fmla="*/ 601640 h 716213"/>
              <a:gd name="connsiteX84" fmla="*/ 517643 w 1334036"/>
              <a:gd name="connsiteY84" fmla="*/ 620817 h 716213"/>
              <a:gd name="connsiteX85" fmla="*/ 515324 w 1334036"/>
              <a:gd name="connsiteY85" fmla="*/ 622692 h 716213"/>
              <a:gd name="connsiteX86" fmla="*/ 492185 w 1334036"/>
              <a:gd name="connsiteY86" fmla="*/ 622692 h 716213"/>
              <a:gd name="connsiteX87" fmla="*/ 489866 w 1334036"/>
              <a:gd name="connsiteY87" fmla="*/ 620817 h 716213"/>
              <a:gd name="connsiteX88" fmla="*/ 489866 w 1334036"/>
              <a:gd name="connsiteY88" fmla="*/ 601640 h 716213"/>
              <a:gd name="connsiteX89" fmla="*/ 492185 w 1334036"/>
              <a:gd name="connsiteY89" fmla="*/ 599765 h 716213"/>
              <a:gd name="connsiteX90" fmla="*/ 689086 w 1334036"/>
              <a:gd name="connsiteY90" fmla="*/ 598902 h 716213"/>
              <a:gd name="connsiteX91" fmla="*/ 806493 w 1334036"/>
              <a:gd name="connsiteY91" fmla="*/ 598902 h 716213"/>
              <a:gd name="connsiteX92" fmla="*/ 809039 w 1334036"/>
              <a:gd name="connsiteY92" fmla="*/ 600960 h 716213"/>
              <a:gd name="connsiteX93" fmla="*/ 809039 w 1334036"/>
              <a:gd name="connsiteY93" fmla="*/ 621496 h 716213"/>
              <a:gd name="connsiteX94" fmla="*/ 806493 w 1334036"/>
              <a:gd name="connsiteY94" fmla="*/ 623555 h 716213"/>
              <a:gd name="connsiteX95" fmla="*/ 689086 w 1334036"/>
              <a:gd name="connsiteY95" fmla="*/ 623555 h 716213"/>
              <a:gd name="connsiteX96" fmla="*/ 686540 w 1334036"/>
              <a:gd name="connsiteY96" fmla="*/ 621496 h 716213"/>
              <a:gd name="connsiteX97" fmla="*/ 686540 w 1334036"/>
              <a:gd name="connsiteY97" fmla="*/ 600960 h 716213"/>
              <a:gd name="connsiteX98" fmla="*/ 689086 w 1334036"/>
              <a:gd name="connsiteY98" fmla="*/ 598902 h 716213"/>
              <a:gd name="connsiteX99" fmla="*/ 359493 w 1334036"/>
              <a:gd name="connsiteY99" fmla="*/ 598902 h 716213"/>
              <a:gd name="connsiteX100" fmla="*/ 476900 w 1334036"/>
              <a:gd name="connsiteY100" fmla="*/ 598902 h 716213"/>
              <a:gd name="connsiteX101" fmla="*/ 479446 w 1334036"/>
              <a:gd name="connsiteY101" fmla="*/ 600960 h 716213"/>
              <a:gd name="connsiteX102" fmla="*/ 479446 w 1334036"/>
              <a:gd name="connsiteY102" fmla="*/ 621496 h 716213"/>
              <a:gd name="connsiteX103" fmla="*/ 476900 w 1334036"/>
              <a:gd name="connsiteY103" fmla="*/ 623555 h 716213"/>
              <a:gd name="connsiteX104" fmla="*/ 359493 w 1334036"/>
              <a:gd name="connsiteY104" fmla="*/ 623555 h 716213"/>
              <a:gd name="connsiteX105" fmla="*/ 356947 w 1334036"/>
              <a:gd name="connsiteY105" fmla="*/ 621496 h 716213"/>
              <a:gd name="connsiteX106" fmla="*/ 356947 w 1334036"/>
              <a:gd name="connsiteY106" fmla="*/ 600960 h 716213"/>
              <a:gd name="connsiteX107" fmla="*/ 359493 w 1334036"/>
              <a:gd name="connsiteY107" fmla="*/ 598902 h 716213"/>
              <a:gd name="connsiteX108" fmla="*/ 859975 w 1334036"/>
              <a:gd name="connsiteY108" fmla="*/ 567830 h 716213"/>
              <a:gd name="connsiteX109" fmla="*/ 883114 w 1334036"/>
              <a:gd name="connsiteY109" fmla="*/ 567830 h 716213"/>
              <a:gd name="connsiteX110" fmla="*/ 885433 w 1334036"/>
              <a:gd name="connsiteY110" fmla="*/ 569705 h 716213"/>
              <a:gd name="connsiteX111" fmla="*/ 885433 w 1334036"/>
              <a:gd name="connsiteY111" fmla="*/ 588882 h 716213"/>
              <a:gd name="connsiteX112" fmla="*/ 883114 w 1334036"/>
              <a:gd name="connsiteY112" fmla="*/ 590758 h 716213"/>
              <a:gd name="connsiteX113" fmla="*/ 859975 w 1334036"/>
              <a:gd name="connsiteY113" fmla="*/ 590758 h 716213"/>
              <a:gd name="connsiteX114" fmla="*/ 857656 w 1334036"/>
              <a:gd name="connsiteY114" fmla="*/ 588882 h 716213"/>
              <a:gd name="connsiteX115" fmla="*/ 857656 w 1334036"/>
              <a:gd name="connsiteY115" fmla="*/ 569705 h 716213"/>
              <a:gd name="connsiteX116" fmla="*/ 859975 w 1334036"/>
              <a:gd name="connsiteY116" fmla="*/ 567830 h 716213"/>
              <a:gd name="connsiteX117" fmla="*/ 821778 w 1334036"/>
              <a:gd name="connsiteY117" fmla="*/ 567830 h 716213"/>
              <a:gd name="connsiteX118" fmla="*/ 844917 w 1334036"/>
              <a:gd name="connsiteY118" fmla="*/ 567830 h 716213"/>
              <a:gd name="connsiteX119" fmla="*/ 847236 w 1334036"/>
              <a:gd name="connsiteY119" fmla="*/ 569705 h 716213"/>
              <a:gd name="connsiteX120" fmla="*/ 847236 w 1334036"/>
              <a:gd name="connsiteY120" fmla="*/ 588882 h 716213"/>
              <a:gd name="connsiteX121" fmla="*/ 844917 w 1334036"/>
              <a:gd name="connsiteY121" fmla="*/ 590758 h 716213"/>
              <a:gd name="connsiteX122" fmla="*/ 821778 w 1334036"/>
              <a:gd name="connsiteY122" fmla="*/ 590758 h 716213"/>
              <a:gd name="connsiteX123" fmla="*/ 819459 w 1334036"/>
              <a:gd name="connsiteY123" fmla="*/ 588882 h 716213"/>
              <a:gd name="connsiteX124" fmla="*/ 819459 w 1334036"/>
              <a:gd name="connsiteY124" fmla="*/ 569705 h 716213"/>
              <a:gd name="connsiteX125" fmla="*/ 821778 w 1334036"/>
              <a:gd name="connsiteY125" fmla="*/ 567830 h 716213"/>
              <a:gd name="connsiteX126" fmla="*/ 530382 w 1334036"/>
              <a:gd name="connsiteY126" fmla="*/ 567830 h 716213"/>
              <a:gd name="connsiteX127" fmla="*/ 553521 w 1334036"/>
              <a:gd name="connsiteY127" fmla="*/ 567830 h 716213"/>
              <a:gd name="connsiteX128" fmla="*/ 555840 w 1334036"/>
              <a:gd name="connsiteY128" fmla="*/ 569705 h 716213"/>
              <a:gd name="connsiteX129" fmla="*/ 555840 w 1334036"/>
              <a:gd name="connsiteY129" fmla="*/ 588882 h 716213"/>
              <a:gd name="connsiteX130" fmla="*/ 553521 w 1334036"/>
              <a:gd name="connsiteY130" fmla="*/ 590758 h 716213"/>
              <a:gd name="connsiteX131" fmla="*/ 530382 w 1334036"/>
              <a:gd name="connsiteY131" fmla="*/ 590758 h 716213"/>
              <a:gd name="connsiteX132" fmla="*/ 528063 w 1334036"/>
              <a:gd name="connsiteY132" fmla="*/ 588882 h 716213"/>
              <a:gd name="connsiteX133" fmla="*/ 528063 w 1334036"/>
              <a:gd name="connsiteY133" fmla="*/ 569705 h 716213"/>
              <a:gd name="connsiteX134" fmla="*/ 530382 w 1334036"/>
              <a:gd name="connsiteY134" fmla="*/ 567830 h 716213"/>
              <a:gd name="connsiteX135" fmla="*/ 492185 w 1334036"/>
              <a:gd name="connsiteY135" fmla="*/ 567830 h 716213"/>
              <a:gd name="connsiteX136" fmla="*/ 515324 w 1334036"/>
              <a:gd name="connsiteY136" fmla="*/ 567830 h 716213"/>
              <a:gd name="connsiteX137" fmla="*/ 517643 w 1334036"/>
              <a:gd name="connsiteY137" fmla="*/ 569705 h 716213"/>
              <a:gd name="connsiteX138" fmla="*/ 517643 w 1334036"/>
              <a:gd name="connsiteY138" fmla="*/ 588882 h 716213"/>
              <a:gd name="connsiteX139" fmla="*/ 515324 w 1334036"/>
              <a:gd name="connsiteY139" fmla="*/ 590758 h 716213"/>
              <a:gd name="connsiteX140" fmla="*/ 492185 w 1334036"/>
              <a:gd name="connsiteY140" fmla="*/ 590758 h 716213"/>
              <a:gd name="connsiteX141" fmla="*/ 489866 w 1334036"/>
              <a:gd name="connsiteY141" fmla="*/ 588882 h 716213"/>
              <a:gd name="connsiteX142" fmla="*/ 489866 w 1334036"/>
              <a:gd name="connsiteY142" fmla="*/ 569705 h 716213"/>
              <a:gd name="connsiteX143" fmla="*/ 492185 w 1334036"/>
              <a:gd name="connsiteY143" fmla="*/ 567830 h 716213"/>
              <a:gd name="connsiteX144" fmla="*/ 689086 w 1334036"/>
              <a:gd name="connsiteY144" fmla="*/ 566967 h 716213"/>
              <a:gd name="connsiteX145" fmla="*/ 806493 w 1334036"/>
              <a:gd name="connsiteY145" fmla="*/ 566967 h 716213"/>
              <a:gd name="connsiteX146" fmla="*/ 809039 w 1334036"/>
              <a:gd name="connsiteY146" fmla="*/ 569025 h 716213"/>
              <a:gd name="connsiteX147" fmla="*/ 809039 w 1334036"/>
              <a:gd name="connsiteY147" fmla="*/ 589562 h 716213"/>
              <a:gd name="connsiteX148" fmla="*/ 806493 w 1334036"/>
              <a:gd name="connsiteY148" fmla="*/ 591620 h 716213"/>
              <a:gd name="connsiteX149" fmla="*/ 689086 w 1334036"/>
              <a:gd name="connsiteY149" fmla="*/ 591620 h 716213"/>
              <a:gd name="connsiteX150" fmla="*/ 686540 w 1334036"/>
              <a:gd name="connsiteY150" fmla="*/ 589562 h 716213"/>
              <a:gd name="connsiteX151" fmla="*/ 686540 w 1334036"/>
              <a:gd name="connsiteY151" fmla="*/ 569025 h 716213"/>
              <a:gd name="connsiteX152" fmla="*/ 689086 w 1334036"/>
              <a:gd name="connsiteY152" fmla="*/ 566967 h 716213"/>
              <a:gd name="connsiteX153" fmla="*/ 359493 w 1334036"/>
              <a:gd name="connsiteY153" fmla="*/ 566967 h 716213"/>
              <a:gd name="connsiteX154" fmla="*/ 476900 w 1334036"/>
              <a:gd name="connsiteY154" fmla="*/ 566967 h 716213"/>
              <a:gd name="connsiteX155" fmla="*/ 479446 w 1334036"/>
              <a:gd name="connsiteY155" fmla="*/ 569025 h 716213"/>
              <a:gd name="connsiteX156" fmla="*/ 479446 w 1334036"/>
              <a:gd name="connsiteY156" fmla="*/ 589562 h 716213"/>
              <a:gd name="connsiteX157" fmla="*/ 476900 w 1334036"/>
              <a:gd name="connsiteY157" fmla="*/ 591620 h 716213"/>
              <a:gd name="connsiteX158" fmla="*/ 359493 w 1334036"/>
              <a:gd name="connsiteY158" fmla="*/ 591620 h 716213"/>
              <a:gd name="connsiteX159" fmla="*/ 356947 w 1334036"/>
              <a:gd name="connsiteY159" fmla="*/ 589562 h 716213"/>
              <a:gd name="connsiteX160" fmla="*/ 356947 w 1334036"/>
              <a:gd name="connsiteY160" fmla="*/ 569025 h 716213"/>
              <a:gd name="connsiteX161" fmla="*/ 359493 w 1334036"/>
              <a:gd name="connsiteY161" fmla="*/ 566967 h 716213"/>
              <a:gd name="connsiteX162" fmla="*/ 859975 w 1334036"/>
              <a:gd name="connsiteY162" fmla="*/ 535896 h 716213"/>
              <a:gd name="connsiteX163" fmla="*/ 883114 w 1334036"/>
              <a:gd name="connsiteY163" fmla="*/ 535896 h 716213"/>
              <a:gd name="connsiteX164" fmla="*/ 885433 w 1334036"/>
              <a:gd name="connsiteY164" fmla="*/ 537771 h 716213"/>
              <a:gd name="connsiteX165" fmla="*/ 885433 w 1334036"/>
              <a:gd name="connsiteY165" fmla="*/ 556948 h 716213"/>
              <a:gd name="connsiteX166" fmla="*/ 883114 w 1334036"/>
              <a:gd name="connsiteY166" fmla="*/ 558823 h 716213"/>
              <a:gd name="connsiteX167" fmla="*/ 859975 w 1334036"/>
              <a:gd name="connsiteY167" fmla="*/ 558823 h 716213"/>
              <a:gd name="connsiteX168" fmla="*/ 857656 w 1334036"/>
              <a:gd name="connsiteY168" fmla="*/ 556948 h 716213"/>
              <a:gd name="connsiteX169" fmla="*/ 857656 w 1334036"/>
              <a:gd name="connsiteY169" fmla="*/ 537771 h 716213"/>
              <a:gd name="connsiteX170" fmla="*/ 859975 w 1334036"/>
              <a:gd name="connsiteY170" fmla="*/ 535896 h 716213"/>
              <a:gd name="connsiteX171" fmla="*/ 821778 w 1334036"/>
              <a:gd name="connsiteY171" fmla="*/ 535896 h 716213"/>
              <a:gd name="connsiteX172" fmla="*/ 844917 w 1334036"/>
              <a:gd name="connsiteY172" fmla="*/ 535896 h 716213"/>
              <a:gd name="connsiteX173" fmla="*/ 847236 w 1334036"/>
              <a:gd name="connsiteY173" fmla="*/ 537771 h 716213"/>
              <a:gd name="connsiteX174" fmla="*/ 847236 w 1334036"/>
              <a:gd name="connsiteY174" fmla="*/ 556948 h 716213"/>
              <a:gd name="connsiteX175" fmla="*/ 844917 w 1334036"/>
              <a:gd name="connsiteY175" fmla="*/ 558823 h 716213"/>
              <a:gd name="connsiteX176" fmla="*/ 821778 w 1334036"/>
              <a:gd name="connsiteY176" fmla="*/ 558823 h 716213"/>
              <a:gd name="connsiteX177" fmla="*/ 819459 w 1334036"/>
              <a:gd name="connsiteY177" fmla="*/ 556948 h 716213"/>
              <a:gd name="connsiteX178" fmla="*/ 819459 w 1334036"/>
              <a:gd name="connsiteY178" fmla="*/ 537771 h 716213"/>
              <a:gd name="connsiteX179" fmla="*/ 821778 w 1334036"/>
              <a:gd name="connsiteY179" fmla="*/ 535896 h 716213"/>
              <a:gd name="connsiteX180" fmla="*/ 530382 w 1334036"/>
              <a:gd name="connsiteY180" fmla="*/ 535896 h 716213"/>
              <a:gd name="connsiteX181" fmla="*/ 553521 w 1334036"/>
              <a:gd name="connsiteY181" fmla="*/ 535896 h 716213"/>
              <a:gd name="connsiteX182" fmla="*/ 555840 w 1334036"/>
              <a:gd name="connsiteY182" fmla="*/ 537771 h 716213"/>
              <a:gd name="connsiteX183" fmla="*/ 555840 w 1334036"/>
              <a:gd name="connsiteY183" fmla="*/ 556948 h 716213"/>
              <a:gd name="connsiteX184" fmla="*/ 553521 w 1334036"/>
              <a:gd name="connsiteY184" fmla="*/ 558823 h 716213"/>
              <a:gd name="connsiteX185" fmla="*/ 530382 w 1334036"/>
              <a:gd name="connsiteY185" fmla="*/ 558823 h 716213"/>
              <a:gd name="connsiteX186" fmla="*/ 528063 w 1334036"/>
              <a:gd name="connsiteY186" fmla="*/ 556948 h 716213"/>
              <a:gd name="connsiteX187" fmla="*/ 528063 w 1334036"/>
              <a:gd name="connsiteY187" fmla="*/ 537771 h 716213"/>
              <a:gd name="connsiteX188" fmla="*/ 530382 w 1334036"/>
              <a:gd name="connsiteY188" fmla="*/ 535896 h 716213"/>
              <a:gd name="connsiteX189" fmla="*/ 492185 w 1334036"/>
              <a:gd name="connsiteY189" fmla="*/ 535896 h 716213"/>
              <a:gd name="connsiteX190" fmla="*/ 515324 w 1334036"/>
              <a:gd name="connsiteY190" fmla="*/ 535896 h 716213"/>
              <a:gd name="connsiteX191" fmla="*/ 517643 w 1334036"/>
              <a:gd name="connsiteY191" fmla="*/ 537771 h 716213"/>
              <a:gd name="connsiteX192" fmla="*/ 517643 w 1334036"/>
              <a:gd name="connsiteY192" fmla="*/ 556948 h 716213"/>
              <a:gd name="connsiteX193" fmla="*/ 515324 w 1334036"/>
              <a:gd name="connsiteY193" fmla="*/ 558823 h 716213"/>
              <a:gd name="connsiteX194" fmla="*/ 492185 w 1334036"/>
              <a:gd name="connsiteY194" fmla="*/ 558823 h 716213"/>
              <a:gd name="connsiteX195" fmla="*/ 489866 w 1334036"/>
              <a:gd name="connsiteY195" fmla="*/ 556948 h 716213"/>
              <a:gd name="connsiteX196" fmla="*/ 489866 w 1334036"/>
              <a:gd name="connsiteY196" fmla="*/ 537771 h 716213"/>
              <a:gd name="connsiteX197" fmla="*/ 492185 w 1334036"/>
              <a:gd name="connsiteY197" fmla="*/ 535896 h 716213"/>
              <a:gd name="connsiteX198" fmla="*/ 689086 w 1334036"/>
              <a:gd name="connsiteY198" fmla="*/ 535033 h 716213"/>
              <a:gd name="connsiteX199" fmla="*/ 806493 w 1334036"/>
              <a:gd name="connsiteY199" fmla="*/ 535033 h 716213"/>
              <a:gd name="connsiteX200" fmla="*/ 809039 w 1334036"/>
              <a:gd name="connsiteY200" fmla="*/ 537091 h 716213"/>
              <a:gd name="connsiteX201" fmla="*/ 809039 w 1334036"/>
              <a:gd name="connsiteY201" fmla="*/ 557627 h 716213"/>
              <a:gd name="connsiteX202" fmla="*/ 806493 w 1334036"/>
              <a:gd name="connsiteY202" fmla="*/ 559686 h 716213"/>
              <a:gd name="connsiteX203" fmla="*/ 689086 w 1334036"/>
              <a:gd name="connsiteY203" fmla="*/ 559686 h 716213"/>
              <a:gd name="connsiteX204" fmla="*/ 686540 w 1334036"/>
              <a:gd name="connsiteY204" fmla="*/ 557627 h 716213"/>
              <a:gd name="connsiteX205" fmla="*/ 686540 w 1334036"/>
              <a:gd name="connsiteY205" fmla="*/ 537091 h 716213"/>
              <a:gd name="connsiteX206" fmla="*/ 689086 w 1334036"/>
              <a:gd name="connsiteY206" fmla="*/ 535033 h 716213"/>
              <a:gd name="connsiteX207" fmla="*/ 359493 w 1334036"/>
              <a:gd name="connsiteY207" fmla="*/ 535033 h 716213"/>
              <a:gd name="connsiteX208" fmla="*/ 476900 w 1334036"/>
              <a:gd name="connsiteY208" fmla="*/ 535033 h 716213"/>
              <a:gd name="connsiteX209" fmla="*/ 479446 w 1334036"/>
              <a:gd name="connsiteY209" fmla="*/ 537091 h 716213"/>
              <a:gd name="connsiteX210" fmla="*/ 479446 w 1334036"/>
              <a:gd name="connsiteY210" fmla="*/ 557627 h 716213"/>
              <a:gd name="connsiteX211" fmla="*/ 476900 w 1334036"/>
              <a:gd name="connsiteY211" fmla="*/ 559686 h 716213"/>
              <a:gd name="connsiteX212" fmla="*/ 359493 w 1334036"/>
              <a:gd name="connsiteY212" fmla="*/ 559686 h 716213"/>
              <a:gd name="connsiteX213" fmla="*/ 356947 w 1334036"/>
              <a:gd name="connsiteY213" fmla="*/ 557627 h 716213"/>
              <a:gd name="connsiteX214" fmla="*/ 356947 w 1334036"/>
              <a:gd name="connsiteY214" fmla="*/ 537091 h 716213"/>
              <a:gd name="connsiteX215" fmla="*/ 359493 w 1334036"/>
              <a:gd name="connsiteY215" fmla="*/ 535033 h 716213"/>
              <a:gd name="connsiteX216" fmla="*/ 859975 w 1334036"/>
              <a:gd name="connsiteY216" fmla="*/ 503962 h 716213"/>
              <a:gd name="connsiteX217" fmla="*/ 883114 w 1334036"/>
              <a:gd name="connsiteY217" fmla="*/ 503962 h 716213"/>
              <a:gd name="connsiteX218" fmla="*/ 885433 w 1334036"/>
              <a:gd name="connsiteY218" fmla="*/ 505837 h 716213"/>
              <a:gd name="connsiteX219" fmla="*/ 885433 w 1334036"/>
              <a:gd name="connsiteY219" fmla="*/ 525013 h 716213"/>
              <a:gd name="connsiteX220" fmla="*/ 883114 w 1334036"/>
              <a:gd name="connsiteY220" fmla="*/ 526888 h 716213"/>
              <a:gd name="connsiteX221" fmla="*/ 859975 w 1334036"/>
              <a:gd name="connsiteY221" fmla="*/ 526888 h 716213"/>
              <a:gd name="connsiteX222" fmla="*/ 857656 w 1334036"/>
              <a:gd name="connsiteY222" fmla="*/ 525013 h 716213"/>
              <a:gd name="connsiteX223" fmla="*/ 857656 w 1334036"/>
              <a:gd name="connsiteY223" fmla="*/ 505837 h 716213"/>
              <a:gd name="connsiteX224" fmla="*/ 859975 w 1334036"/>
              <a:gd name="connsiteY224" fmla="*/ 503962 h 716213"/>
              <a:gd name="connsiteX225" fmla="*/ 821778 w 1334036"/>
              <a:gd name="connsiteY225" fmla="*/ 503962 h 716213"/>
              <a:gd name="connsiteX226" fmla="*/ 844917 w 1334036"/>
              <a:gd name="connsiteY226" fmla="*/ 503962 h 716213"/>
              <a:gd name="connsiteX227" fmla="*/ 847236 w 1334036"/>
              <a:gd name="connsiteY227" fmla="*/ 505837 h 716213"/>
              <a:gd name="connsiteX228" fmla="*/ 847236 w 1334036"/>
              <a:gd name="connsiteY228" fmla="*/ 525013 h 716213"/>
              <a:gd name="connsiteX229" fmla="*/ 844917 w 1334036"/>
              <a:gd name="connsiteY229" fmla="*/ 526888 h 716213"/>
              <a:gd name="connsiteX230" fmla="*/ 821778 w 1334036"/>
              <a:gd name="connsiteY230" fmla="*/ 526888 h 716213"/>
              <a:gd name="connsiteX231" fmla="*/ 819459 w 1334036"/>
              <a:gd name="connsiteY231" fmla="*/ 525013 h 716213"/>
              <a:gd name="connsiteX232" fmla="*/ 819459 w 1334036"/>
              <a:gd name="connsiteY232" fmla="*/ 505837 h 716213"/>
              <a:gd name="connsiteX233" fmla="*/ 821778 w 1334036"/>
              <a:gd name="connsiteY233" fmla="*/ 503962 h 716213"/>
              <a:gd name="connsiteX234" fmla="*/ 530382 w 1334036"/>
              <a:gd name="connsiteY234" fmla="*/ 503962 h 716213"/>
              <a:gd name="connsiteX235" fmla="*/ 553521 w 1334036"/>
              <a:gd name="connsiteY235" fmla="*/ 503962 h 716213"/>
              <a:gd name="connsiteX236" fmla="*/ 555840 w 1334036"/>
              <a:gd name="connsiteY236" fmla="*/ 505837 h 716213"/>
              <a:gd name="connsiteX237" fmla="*/ 555840 w 1334036"/>
              <a:gd name="connsiteY237" fmla="*/ 525013 h 716213"/>
              <a:gd name="connsiteX238" fmla="*/ 553521 w 1334036"/>
              <a:gd name="connsiteY238" fmla="*/ 526888 h 716213"/>
              <a:gd name="connsiteX239" fmla="*/ 530382 w 1334036"/>
              <a:gd name="connsiteY239" fmla="*/ 526888 h 716213"/>
              <a:gd name="connsiteX240" fmla="*/ 528063 w 1334036"/>
              <a:gd name="connsiteY240" fmla="*/ 525013 h 716213"/>
              <a:gd name="connsiteX241" fmla="*/ 528063 w 1334036"/>
              <a:gd name="connsiteY241" fmla="*/ 505837 h 716213"/>
              <a:gd name="connsiteX242" fmla="*/ 530382 w 1334036"/>
              <a:gd name="connsiteY242" fmla="*/ 503962 h 716213"/>
              <a:gd name="connsiteX243" fmla="*/ 492185 w 1334036"/>
              <a:gd name="connsiteY243" fmla="*/ 503962 h 716213"/>
              <a:gd name="connsiteX244" fmla="*/ 515324 w 1334036"/>
              <a:gd name="connsiteY244" fmla="*/ 503962 h 716213"/>
              <a:gd name="connsiteX245" fmla="*/ 517643 w 1334036"/>
              <a:gd name="connsiteY245" fmla="*/ 505837 h 716213"/>
              <a:gd name="connsiteX246" fmla="*/ 517643 w 1334036"/>
              <a:gd name="connsiteY246" fmla="*/ 525013 h 716213"/>
              <a:gd name="connsiteX247" fmla="*/ 515324 w 1334036"/>
              <a:gd name="connsiteY247" fmla="*/ 526888 h 716213"/>
              <a:gd name="connsiteX248" fmla="*/ 492185 w 1334036"/>
              <a:gd name="connsiteY248" fmla="*/ 526888 h 716213"/>
              <a:gd name="connsiteX249" fmla="*/ 489866 w 1334036"/>
              <a:gd name="connsiteY249" fmla="*/ 525013 h 716213"/>
              <a:gd name="connsiteX250" fmla="*/ 489866 w 1334036"/>
              <a:gd name="connsiteY250" fmla="*/ 505837 h 716213"/>
              <a:gd name="connsiteX251" fmla="*/ 492185 w 1334036"/>
              <a:gd name="connsiteY251" fmla="*/ 503962 h 716213"/>
              <a:gd name="connsiteX252" fmla="*/ 689086 w 1334036"/>
              <a:gd name="connsiteY252" fmla="*/ 503098 h 716213"/>
              <a:gd name="connsiteX253" fmla="*/ 806493 w 1334036"/>
              <a:gd name="connsiteY253" fmla="*/ 503098 h 716213"/>
              <a:gd name="connsiteX254" fmla="*/ 809039 w 1334036"/>
              <a:gd name="connsiteY254" fmla="*/ 505157 h 716213"/>
              <a:gd name="connsiteX255" fmla="*/ 809039 w 1334036"/>
              <a:gd name="connsiteY255" fmla="*/ 525692 h 716213"/>
              <a:gd name="connsiteX256" fmla="*/ 806493 w 1334036"/>
              <a:gd name="connsiteY256" fmla="*/ 527752 h 716213"/>
              <a:gd name="connsiteX257" fmla="*/ 689086 w 1334036"/>
              <a:gd name="connsiteY257" fmla="*/ 527752 h 716213"/>
              <a:gd name="connsiteX258" fmla="*/ 686540 w 1334036"/>
              <a:gd name="connsiteY258" fmla="*/ 525692 h 716213"/>
              <a:gd name="connsiteX259" fmla="*/ 686540 w 1334036"/>
              <a:gd name="connsiteY259" fmla="*/ 505157 h 716213"/>
              <a:gd name="connsiteX260" fmla="*/ 689086 w 1334036"/>
              <a:gd name="connsiteY260" fmla="*/ 503098 h 716213"/>
              <a:gd name="connsiteX261" fmla="*/ 359493 w 1334036"/>
              <a:gd name="connsiteY261" fmla="*/ 503098 h 716213"/>
              <a:gd name="connsiteX262" fmla="*/ 476900 w 1334036"/>
              <a:gd name="connsiteY262" fmla="*/ 503098 h 716213"/>
              <a:gd name="connsiteX263" fmla="*/ 479446 w 1334036"/>
              <a:gd name="connsiteY263" fmla="*/ 505157 h 716213"/>
              <a:gd name="connsiteX264" fmla="*/ 479446 w 1334036"/>
              <a:gd name="connsiteY264" fmla="*/ 525692 h 716213"/>
              <a:gd name="connsiteX265" fmla="*/ 476900 w 1334036"/>
              <a:gd name="connsiteY265" fmla="*/ 527752 h 716213"/>
              <a:gd name="connsiteX266" fmla="*/ 359493 w 1334036"/>
              <a:gd name="connsiteY266" fmla="*/ 527752 h 716213"/>
              <a:gd name="connsiteX267" fmla="*/ 356947 w 1334036"/>
              <a:gd name="connsiteY267" fmla="*/ 525692 h 716213"/>
              <a:gd name="connsiteX268" fmla="*/ 356947 w 1334036"/>
              <a:gd name="connsiteY268" fmla="*/ 505157 h 716213"/>
              <a:gd name="connsiteX269" fmla="*/ 359493 w 1334036"/>
              <a:gd name="connsiteY269" fmla="*/ 503098 h 716213"/>
              <a:gd name="connsiteX270" fmla="*/ 859975 w 1334036"/>
              <a:gd name="connsiteY270" fmla="*/ 472027 h 716213"/>
              <a:gd name="connsiteX271" fmla="*/ 883114 w 1334036"/>
              <a:gd name="connsiteY271" fmla="*/ 472027 h 716213"/>
              <a:gd name="connsiteX272" fmla="*/ 885433 w 1334036"/>
              <a:gd name="connsiteY272" fmla="*/ 473902 h 716213"/>
              <a:gd name="connsiteX273" fmla="*/ 885433 w 1334036"/>
              <a:gd name="connsiteY273" fmla="*/ 493078 h 716213"/>
              <a:gd name="connsiteX274" fmla="*/ 883114 w 1334036"/>
              <a:gd name="connsiteY274" fmla="*/ 494953 h 716213"/>
              <a:gd name="connsiteX275" fmla="*/ 859975 w 1334036"/>
              <a:gd name="connsiteY275" fmla="*/ 494953 h 716213"/>
              <a:gd name="connsiteX276" fmla="*/ 857656 w 1334036"/>
              <a:gd name="connsiteY276" fmla="*/ 493078 h 716213"/>
              <a:gd name="connsiteX277" fmla="*/ 857656 w 1334036"/>
              <a:gd name="connsiteY277" fmla="*/ 473902 h 716213"/>
              <a:gd name="connsiteX278" fmla="*/ 859975 w 1334036"/>
              <a:gd name="connsiteY278" fmla="*/ 472027 h 716213"/>
              <a:gd name="connsiteX279" fmla="*/ 821778 w 1334036"/>
              <a:gd name="connsiteY279" fmla="*/ 472027 h 716213"/>
              <a:gd name="connsiteX280" fmla="*/ 844917 w 1334036"/>
              <a:gd name="connsiteY280" fmla="*/ 472027 h 716213"/>
              <a:gd name="connsiteX281" fmla="*/ 847236 w 1334036"/>
              <a:gd name="connsiteY281" fmla="*/ 473902 h 716213"/>
              <a:gd name="connsiteX282" fmla="*/ 847236 w 1334036"/>
              <a:gd name="connsiteY282" fmla="*/ 493078 h 716213"/>
              <a:gd name="connsiteX283" fmla="*/ 844917 w 1334036"/>
              <a:gd name="connsiteY283" fmla="*/ 494953 h 716213"/>
              <a:gd name="connsiteX284" fmla="*/ 821778 w 1334036"/>
              <a:gd name="connsiteY284" fmla="*/ 494953 h 716213"/>
              <a:gd name="connsiteX285" fmla="*/ 819459 w 1334036"/>
              <a:gd name="connsiteY285" fmla="*/ 493078 h 716213"/>
              <a:gd name="connsiteX286" fmla="*/ 819459 w 1334036"/>
              <a:gd name="connsiteY286" fmla="*/ 473902 h 716213"/>
              <a:gd name="connsiteX287" fmla="*/ 821778 w 1334036"/>
              <a:gd name="connsiteY287" fmla="*/ 472027 h 716213"/>
              <a:gd name="connsiteX288" fmla="*/ 530382 w 1334036"/>
              <a:gd name="connsiteY288" fmla="*/ 472027 h 716213"/>
              <a:gd name="connsiteX289" fmla="*/ 553521 w 1334036"/>
              <a:gd name="connsiteY289" fmla="*/ 472027 h 716213"/>
              <a:gd name="connsiteX290" fmla="*/ 555840 w 1334036"/>
              <a:gd name="connsiteY290" fmla="*/ 473902 h 716213"/>
              <a:gd name="connsiteX291" fmla="*/ 555840 w 1334036"/>
              <a:gd name="connsiteY291" fmla="*/ 493078 h 716213"/>
              <a:gd name="connsiteX292" fmla="*/ 553521 w 1334036"/>
              <a:gd name="connsiteY292" fmla="*/ 494953 h 716213"/>
              <a:gd name="connsiteX293" fmla="*/ 530382 w 1334036"/>
              <a:gd name="connsiteY293" fmla="*/ 494953 h 716213"/>
              <a:gd name="connsiteX294" fmla="*/ 528063 w 1334036"/>
              <a:gd name="connsiteY294" fmla="*/ 493078 h 716213"/>
              <a:gd name="connsiteX295" fmla="*/ 528063 w 1334036"/>
              <a:gd name="connsiteY295" fmla="*/ 473902 h 716213"/>
              <a:gd name="connsiteX296" fmla="*/ 530382 w 1334036"/>
              <a:gd name="connsiteY296" fmla="*/ 472027 h 716213"/>
              <a:gd name="connsiteX297" fmla="*/ 492185 w 1334036"/>
              <a:gd name="connsiteY297" fmla="*/ 472027 h 716213"/>
              <a:gd name="connsiteX298" fmla="*/ 515324 w 1334036"/>
              <a:gd name="connsiteY298" fmla="*/ 472027 h 716213"/>
              <a:gd name="connsiteX299" fmla="*/ 517643 w 1334036"/>
              <a:gd name="connsiteY299" fmla="*/ 473902 h 716213"/>
              <a:gd name="connsiteX300" fmla="*/ 517643 w 1334036"/>
              <a:gd name="connsiteY300" fmla="*/ 493078 h 716213"/>
              <a:gd name="connsiteX301" fmla="*/ 515324 w 1334036"/>
              <a:gd name="connsiteY301" fmla="*/ 494953 h 716213"/>
              <a:gd name="connsiteX302" fmla="*/ 492185 w 1334036"/>
              <a:gd name="connsiteY302" fmla="*/ 494953 h 716213"/>
              <a:gd name="connsiteX303" fmla="*/ 489866 w 1334036"/>
              <a:gd name="connsiteY303" fmla="*/ 493078 h 716213"/>
              <a:gd name="connsiteX304" fmla="*/ 489866 w 1334036"/>
              <a:gd name="connsiteY304" fmla="*/ 473902 h 716213"/>
              <a:gd name="connsiteX305" fmla="*/ 492185 w 1334036"/>
              <a:gd name="connsiteY305" fmla="*/ 472027 h 716213"/>
              <a:gd name="connsiteX306" fmla="*/ 689086 w 1334036"/>
              <a:gd name="connsiteY306" fmla="*/ 471163 h 716213"/>
              <a:gd name="connsiteX307" fmla="*/ 806493 w 1334036"/>
              <a:gd name="connsiteY307" fmla="*/ 471163 h 716213"/>
              <a:gd name="connsiteX308" fmla="*/ 809039 w 1334036"/>
              <a:gd name="connsiteY308" fmla="*/ 473222 h 716213"/>
              <a:gd name="connsiteX309" fmla="*/ 809039 w 1334036"/>
              <a:gd name="connsiteY309" fmla="*/ 493758 h 716213"/>
              <a:gd name="connsiteX310" fmla="*/ 806493 w 1334036"/>
              <a:gd name="connsiteY310" fmla="*/ 495817 h 716213"/>
              <a:gd name="connsiteX311" fmla="*/ 689086 w 1334036"/>
              <a:gd name="connsiteY311" fmla="*/ 495817 h 716213"/>
              <a:gd name="connsiteX312" fmla="*/ 686540 w 1334036"/>
              <a:gd name="connsiteY312" fmla="*/ 493758 h 716213"/>
              <a:gd name="connsiteX313" fmla="*/ 686540 w 1334036"/>
              <a:gd name="connsiteY313" fmla="*/ 473222 h 716213"/>
              <a:gd name="connsiteX314" fmla="*/ 689086 w 1334036"/>
              <a:gd name="connsiteY314" fmla="*/ 471163 h 716213"/>
              <a:gd name="connsiteX315" fmla="*/ 359493 w 1334036"/>
              <a:gd name="connsiteY315" fmla="*/ 471163 h 716213"/>
              <a:gd name="connsiteX316" fmla="*/ 476900 w 1334036"/>
              <a:gd name="connsiteY316" fmla="*/ 471163 h 716213"/>
              <a:gd name="connsiteX317" fmla="*/ 479446 w 1334036"/>
              <a:gd name="connsiteY317" fmla="*/ 473222 h 716213"/>
              <a:gd name="connsiteX318" fmla="*/ 479446 w 1334036"/>
              <a:gd name="connsiteY318" fmla="*/ 493758 h 716213"/>
              <a:gd name="connsiteX319" fmla="*/ 476900 w 1334036"/>
              <a:gd name="connsiteY319" fmla="*/ 495817 h 716213"/>
              <a:gd name="connsiteX320" fmla="*/ 359493 w 1334036"/>
              <a:gd name="connsiteY320" fmla="*/ 495817 h 716213"/>
              <a:gd name="connsiteX321" fmla="*/ 356947 w 1334036"/>
              <a:gd name="connsiteY321" fmla="*/ 493758 h 716213"/>
              <a:gd name="connsiteX322" fmla="*/ 356947 w 1334036"/>
              <a:gd name="connsiteY322" fmla="*/ 473222 h 716213"/>
              <a:gd name="connsiteX323" fmla="*/ 359493 w 1334036"/>
              <a:gd name="connsiteY323" fmla="*/ 471163 h 716213"/>
              <a:gd name="connsiteX324" fmla="*/ 859975 w 1334036"/>
              <a:gd name="connsiteY324" fmla="*/ 440092 h 716213"/>
              <a:gd name="connsiteX325" fmla="*/ 883114 w 1334036"/>
              <a:gd name="connsiteY325" fmla="*/ 440092 h 716213"/>
              <a:gd name="connsiteX326" fmla="*/ 885433 w 1334036"/>
              <a:gd name="connsiteY326" fmla="*/ 441967 h 716213"/>
              <a:gd name="connsiteX327" fmla="*/ 885433 w 1334036"/>
              <a:gd name="connsiteY327" fmla="*/ 461144 h 716213"/>
              <a:gd name="connsiteX328" fmla="*/ 883114 w 1334036"/>
              <a:gd name="connsiteY328" fmla="*/ 463019 h 716213"/>
              <a:gd name="connsiteX329" fmla="*/ 859975 w 1334036"/>
              <a:gd name="connsiteY329" fmla="*/ 463019 h 716213"/>
              <a:gd name="connsiteX330" fmla="*/ 857656 w 1334036"/>
              <a:gd name="connsiteY330" fmla="*/ 461144 h 716213"/>
              <a:gd name="connsiteX331" fmla="*/ 857656 w 1334036"/>
              <a:gd name="connsiteY331" fmla="*/ 441967 h 716213"/>
              <a:gd name="connsiteX332" fmla="*/ 859975 w 1334036"/>
              <a:gd name="connsiteY332" fmla="*/ 440092 h 716213"/>
              <a:gd name="connsiteX333" fmla="*/ 821778 w 1334036"/>
              <a:gd name="connsiteY333" fmla="*/ 440092 h 716213"/>
              <a:gd name="connsiteX334" fmla="*/ 844917 w 1334036"/>
              <a:gd name="connsiteY334" fmla="*/ 440092 h 716213"/>
              <a:gd name="connsiteX335" fmla="*/ 847236 w 1334036"/>
              <a:gd name="connsiteY335" fmla="*/ 441967 h 716213"/>
              <a:gd name="connsiteX336" fmla="*/ 847236 w 1334036"/>
              <a:gd name="connsiteY336" fmla="*/ 461144 h 716213"/>
              <a:gd name="connsiteX337" fmla="*/ 844917 w 1334036"/>
              <a:gd name="connsiteY337" fmla="*/ 463019 h 716213"/>
              <a:gd name="connsiteX338" fmla="*/ 821778 w 1334036"/>
              <a:gd name="connsiteY338" fmla="*/ 463019 h 716213"/>
              <a:gd name="connsiteX339" fmla="*/ 819459 w 1334036"/>
              <a:gd name="connsiteY339" fmla="*/ 461144 h 716213"/>
              <a:gd name="connsiteX340" fmla="*/ 819459 w 1334036"/>
              <a:gd name="connsiteY340" fmla="*/ 441967 h 716213"/>
              <a:gd name="connsiteX341" fmla="*/ 821778 w 1334036"/>
              <a:gd name="connsiteY341" fmla="*/ 440092 h 716213"/>
              <a:gd name="connsiteX342" fmla="*/ 530382 w 1334036"/>
              <a:gd name="connsiteY342" fmla="*/ 440092 h 716213"/>
              <a:gd name="connsiteX343" fmla="*/ 553521 w 1334036"/>
              <a:gd name="connsiteY343" fmla="*/ 440092 h 716213"/>
              <a:gd name="connsiteX344" fmla="*/ 555840 w 1334036"/>
              <a:gd name="connsiteY344" fmla="*/ 441967 h 716213"/>
              <a:gd name="connsiteX345" fmla="*/ 555840 w 1334036"/>
              <a:gd name="connsiteY345" fmla="*/ 461144 h 716213"/>
              <a:gd name="connsiteX346" fmla="*/ 553521 w 1334036"/>
              <a:gd name="connsiteY346" fmla="*/ 463019 h 716213"/>
              <a:gd name="connsiteX347" fmla="*/ 530382 w 1334036"/>
              <a:gd name="connsiteY347" fmla="*/ 463019 h 716213"/>
              <a:gd name="connsiteX348" fmla="*/ 528063 w 1334036"/>
              <a:gd name="connsiteY348" fmla="*/ 461144 h 716213"/>
              <a:gd name="connsiteX349" fmla="*/ 528063 w 1334036"/>
              <a:gd name="connsiteY349" fmla="*/ 441967 h 716213"/>
              <a:gd name="connsiteX350" fmla="*/ 530382 w 1334036"/>
              <a:gd name="connsiteY350" fmla="*/ 440092 h 716213"/>
              <a:gd name="connsiteX351" fmla="*/ 492185 w 1334036"/>
              <a:gd name="connsiteY351" fmla="*/ 440092 h 716213"/>
              <a:gd name="connsiteX352" fmla="*/ 515324 w 1334036"/>
              <a:gd name="connsiteY352" fmla="*/ 440092 h 716213"/>
              <a:gd name="connsiteX353" fmla="*/ 517643 w 1334036"/>
              <a:gd name="connsiteY353" fmla="*/ 441967 h 716213"/>
              <a:gd name="connsiteX354" fmla="*/ 517643 w 1334036"/>
              <a:gd name="connsiteY354" fmla="*/ 461144 h 716213"/>
              <a:gd name="connsiteX355" fmla="*/ 515324 w 1334036"/>
              <a:gd name="connsiteY355" fmla="*/ 463019 h 716213"/>
              <a:gd name="connsiteX356" fmla="*/ 492185 w 1334036"/>
              <a:gd name="connsiteY356" fmla="*/ 463019 h 716213"/>
              <a:gd name="connsiteX357" fmla="*/ 489866 w 1334036"/>
              <a:gd name="connsiteY357" fmla="*/ 461144 h 716213"/>
              <a:gd name="connsiteX358" fmla="*/ 489866 w 1334036"/>
              <a:gd name="connsiteY358" fmla="*/ 441967 h 716213"/>
              <a:gd name="connsiteX359" fmla="*/ 492185 w 1334036"/>
              <a:gd name="connsiteY359" fmla="*/ 440092 h 716213"/>
              <a:gd name="connsiteX360" fmla="*/ 689086 w 1334036"/>
              <a:gd name="connsiteY360" fmla="*/ 439229 h 716213"/>
              <a:gd name="connsiteX361" fmla="*/ 806493 w 1334036"/>
              <a:gd name="connsiteY361" fmla="*/ 439229 h 716213"/>
              <a:gd name="connsiteX362" fmla="*/ 809039 w 1334036"/>
              <a:gd name="connsiteY362" fmla="*/ 441287 h 716213"/>
              <a:gd name="connsiteX363" fmla="*/ 809039 w 1334036"/>
              <a:gd name="connsiteY363" fmla="*/ 461824 h 716213"/>
              <a:gd name="connsiteX364" fmla="*/ 806493 w 1334036"/>
              <a:gd name="connsiteY364" fmla="*/ 463882 h 716213"/>
              <a:gd name="connsiteX365" fmla="*/ 689086 w 1334036"/>
              <a:gd name="connsiteY365" fmla="*/ 463882 h 716213"/>
              <a:gd name="connsiteX366" fmla="*/ 686540 w 1334036"/>
              <a:gd name="connsiteY366" fmla="*/ 461824 h 716213"/>
              <a:gd name="connsiteX367" fmla="*/ 686540 w 1334036"/>
              <a:gd name="connsiteY367" fmla="*/ 441287 h 716213"/>
              <a:gd name="connsiteX368" fmla="*/ 689086 w 1334036"/>
              <a:gd name="connsiteY368" fmla="*/ 439229 h 716213"/>
              <a:gd name="connsiteX369" fmla="*/ 359493 w 1334036"/>
              <a:gd name="connsiteY369" fmla="*/ 439229 h 716213"/>
              <a:gd name="connsiteX370" fmla="*/ 476900 w 1334036"/>
              <a:gd name="connsiteY370" fmla="*/ 439229 h 716213"/>
              <a:gd name="connsiteX371" fmla="*/ 479446 w 1334036"/>
              <a:gd name="connsiteY371" fmla="*/ 441287 h 716213"/>
              <a:gd name="connsiteX372" fmla="*/ 479446 w 1334036"/>
              <a:gd name="connsiteY372" fmla="*/ 461824 h 716213"/>
              <a:gd name="connsiteX373" fmla="*/ 476900 w 1334036"/>
              <a:gd name="connsiteY373" fmla="*/ 463882 h 716213"/>
              <a:gd name="connsiteX374" fmla="*/ 359493 w 1334036"/>
              <a:gd name="connsiteY374" fmla="*/ 463882 h 716213"/>
              <a:gd name="connsiteX375" fmla="*/ 356947 w 1334036"/>
              <a:gd name="connsiteY375" fmla="*/ 461824 h 716213"/>
              <a:gd name="connsiteX376" fmla="*/ 356947 w 1334036"/>
              <a:gd name="connsiteY376" fmla="*/ 441287 h 716213"/>
              <a:gd name="connsiteX377" fmla="*/ 359493 w 1334036"/>
              <a:gd name="connsiteY377" fmla="*/ 439229 h 716213"/>
              <a:gd name="connsiteX378" fmla="*/ 859975 w 1334036"/>
              <a:gd name="connsiteY378" fmla="*/ 408158 h 716213"/>
              <a:gd name="connsiteX379" fmla="*/ 883114 w 1334036"/>
              <a:gd name="connsiteY379" fmla="*/ 408158 h 716213"/>
              <a:gd name="connsiteX380" fmla="*/ 885433 w 1334036"/>
              <a:gd name="connsiteY380" fmla="*/ 410033 h 716213"/>
              <a:gd name="connsiteX381" fmla="*/ 885433 w 1334036"/>
              <a:gd name="connsiteY381" fmla="*/ 429209 h 716213"/>
              <a:gd name="connsiteX382" fmla="*/ 883114 w 1334036"/>
              <a:gd name="connsiteY382" fmla="*/ 431084 h 716213"/>
              <a:gd name="connsiteX383" fmla="*/ 859975 w 1334036"/>
              <a:gd name="connsiteY383" fmla="*/ 431084 h 716213"/>
              <a:gd name="connsiteX384" fmla="*/ 857656 w 1334036"/>
              <a:gd name="connsiteY384" fmla="*/ 429209 h 716213"/>
              <a:gd name="connsiteX385" fmla="*/ 857656 w 1334036"/>
              <a:gd name="connsiteY385" fmla="*/ 410033 h 716213"/>
              <a:gd name="connsiteX386" fmla="*/ 859975 w 1334036"/>
              <a:gd name="connsiteY386" fmla="*/ 408158 h 716213"/>
              <a:gd name="connsiteX387" fmla="*/ 821778 w 1334036"/>
              <a:gd name="connsiteY387" fmla="*/ 408158 h 716213"/>
              <a:gd name="connsiteX388" fmla="*/ 844917 w 1334036"/>
              <a:gd name="connsiteY388" fmla="*/ 408158 h 716213"/>
              <a:gd name="connsiteX389" fmla="*/ 847236 w 1334036"/>
              <a:gd name="connsiteY389" fmla="*/ 410033 h 716213"/>
              <a:gd name="connsiteX390" fmla="*/ 847236 w 1334036"/>
              <a:gd name="connsiteY390" fmla="*/ 429209 h 716213"/>
              <a:gd name="connsiteX391" fmla="*/ 844917 w 1334036"/>
              <a:gd name="connsiteY391" fmla="*/ 431084 h 716213"/>
              <a:gd name="connsiteX392" fmla="*/ 821778 w 1334036"/>
              <a:gd name="connsiteY392" fmla="*/ 431084 h 716213"/>
              <a:gd name="connsiteX393" fmla="*/ 819459 w 1334036"/>
              <a:gd name="connsiteY393" fmla="*/ 429209 h 716213"/>
              <a:gd name="connsiteX394" fmla="*/ 819459 w 1334036"/>
              <a:gd name="connsiteY394" fmla="*/ 410033 h 716213"/>
              <a:gd name="connsiteX395" fmla="*/ 821778 w 1334036"/>
              <a:gd name="connsiteY395" fmla="*/ 408158 h 716213"/>
              <a:gd name="connsiteX396" fmla="*/ 530382 w 1334036"/>
              <a:gd name="connsiteY396" fmla="*/ 408158 h 716213"/>
              <a:gd name="connsiteX397" fmla="*/ 553521 w 1334036"/>
              <a:gd name="connsiteY397" fmla="*/ 408158 h 716213"/>
              <a:gd name="connsiteX398" fmla="*/ 555840 w 1334036"/>
              <a:gd name="connsiteY398" fmla="*/ 410033 h 716213"/>
              <a:gd name="connsiteX399" fmla="*/ 555840 w 1334036"/>
              <a:gd name="connsiteY399" fmla="*/ 429209 h 716213"/>
              <a:gd name="connsiteX400" fmla="*/ 553521 w 1334036"/>
              <a:gd name="connsiteY400" fmla="*/ 431084 h 716213"/>
              <a:gd name="connsiteX401" fmla="*/ 530382 w 1334036"/>
              <a:gd name="connsiteY401" fmla="*/ 431084 h 716213"/>
              <a:gd name="connsiteX402" fmla="*/ 528063 w 1334036"/>
              <a:gd name="connsiteY402" fmla="*/ 429209 h 716213"/>
              <a:gd name="connsiteX403" fmla="*/ 528063 w 1334036"/>
              <a:gd name="connsiteY403" fmla="*/ 410033 h 716213"/>
              <a:gd name="connsiteX404" fmla="*/ 530382 w 1334036"/>
              <a:gd name="connsiteY404" fmla="*/ 408158 h 716213"/>
              <a:gd name="connsiteX405" fmla="*/ 492185 w 1334036"/>
              <a:gd name="connsiteY405" fmla="*/ 408158 h 716213"/>
              <a:gd name="connsiteX406" fmla="*/ 515324 w 1334036"/>
              <a:gd name="connsiteY406" fmla="*/ 408158 h 716213"/>
              <a:gd name="connsiteX407" fmla="*/ 517643 w 1334036"/>
              <a:gd name="connsiteY407" fmla="*/ 410033 h 716213"/>
              <a:gd name="connsiteX408" fmla="*/ 517643 w 1334036"/>
              <a:gd name="connsiteY408" fmla="*/ 429209 h 716213"/>
              <a:gd name="connsiteX409" fmla="*/ 515324 w 1334036"/>
              <a:gd name="connsiteY409" fmla="*/ 431084 h 716213"/>
              <a:gd name="connsiteX410" fmla="*/ 492185 w 1334036"/>
              <a:gd name="connsiteY410" fmla="*/ 431084 h 716213"/>
              <a:gd name="connsiteX411" fmla="*/ 489866 w 1334036"/>
              <a:gd name="connsiteY411" fmla="*/ 429209 h 716213"/>
              <a:gd name="connsiteX412" fmla="*/ 489866 w 1334036"/>
              <a:gd name="connsiteY412" fmla="*/ 410033 h 716213"/>
              <a:gd name="connsiteX413" fmla="*/ 492185 w 1334036"/>
              <a:gd name="connsiteY413" fmla="*/ 408158 h 716213"/>
              <a:gd name="connsiteX414" fmla="*/ 689086 w 1334036"/>
              <a:gd name="connsiteY414" fmla="*/ 407294 h 716213"/>
              <a:gd name="connsiteX415" fmla="*/ 806493 w 1334036"/>
              <a:gd name="connsiteY415" fmla="*/ 407294 h 716213"/>
              <a:gd name="connsiteX416" fmla="*/ 809039 w 1334036"/>
              <a:gd name="connsiteY416" fmla="*/ 409353 h 716213"/>
              <a:gd name="connsiteX417" fmla="*/ 809039 w 1334036"/>
              <a:gd name="connsiteY417" fmla="*/ 429889 h 716213"/>
              <a:gd name="connsiteX418" fmla="*/ 806493 w 1334036"/>
              <a:gd name="connsiteY418" fmla="*/ 431948 h 716213"/>
              <a:gd name="connsiteX419" fmla="*/ 689086 w 1334036"/>
              <a:gd name="connsiteY419" fmla="*/ 431948 h 716213"/>
              <a:gd name="connsiteX420" fmla="*/ 686540 w 1334036"/>
              <a:gd name="connsiteY420" fmla="*/ 429889 h 716213"/>
              <a:gd name="connsiteX421" fmla="*/ 686540 w 1334036"/>
              <a:gd name="connsiteY421" fmla="*/ 409353 h 716213"/>
              <a:gd name="connsiteX422" fmla="*/ 689086 w 1334036"/>
              <a:gd name="connsiteY422" fmla="*/ 407294 h 716213"/>
              <a:gd name="connsiteX423" fmla="*/ 359493 w 1334036"/>
              <a:gd name="connsiteY423" fmla="*/ 407294 h 716213"/>
              <a:gd name="connsiteX424" fmla="*/ 476900 w 1334036"/>
              <a:gd name="connsiteY424" fmla="*/ 407294 h 716213"/>
              <a:gd name="connsiteX425" fmla="*/ 479446 w 1334036"/>
              <a:gd name="connsiteY425" fmla="*/ 409353 h 716213"/>
              <a:gd name="connsiteX426" fmla="*/ 479446 w 1334036"/>
              <a:gd name="connsiteY426" fmla="*/ 429889 h 716213"/>
              <a:gd name="connsiteX427" fmla="*/ 476900 w 1334036"/>
              <a:gd name="connsiteY427" fmla="*/ 431948 h 716213"/>
              <a:gd name="connsiteX428" fmla="*/ 359493 w 1334036"/>
              <a:gd name="connsiteY428" fmla="*/ 431948 h 716213"/>
              <a:gd name="connsiteX429" fmla="*/ 356947 w 1334036"/>
              <a:gd name="connsiteY429" fmla="*/ 429889 h 716213"/>
              <a:gd name="connsiteX430" fmla="*/ 356947 w 1334036"/>
              <a:gd name="connsiteY430" fmla="*/ 409353 h 716213"/>
              <a:gd name="connsiteX431" fmla="*/ 359493 w 1334036"/>
              <a:gd name="connsiteY431" fmla="*/ 407294 h 716213"/>
              <a:gd name="connsiteX432" fmla="*/ 859975 w 1334036"/>
              <a:gd name="connsiteY432" fmla="*/ 376223 h 716213"/>
              <a:gd name="connsiteX433" fmla="*/ 883114 w 1334036"/>
              <a:gd name="connsiteY433" fmla="*/ 376223 h 716213"/>
              <a:gd name="connsiteX434" fmla="*/ 885433 w 1334036"/>
              <a:gd name="connsiteY434" fmla="*/ 378098 h 716213"/>
              <a:gd name="connsiteX435" fmla="*/ 885433 w 1334036"/>
              <a:gd name="connsiteY435" fmla="*/ 397274 h 716213"/>
              <a:gd name="connsiteX436" fmla="*/ 883114 w 1334036"/>
              <a:gd name="connsiteY436" fmla="*/ 399149 h 716213"/>
              <a:gd name="connsiteX437" fmla="*/ 859975 w 1334036"/>
              <a:gd name="connsiteY437" fmla="*/ 399149 h 716213"/>
              <a:gd name="connsiteX438" fmla="*/ 857656 w 1334036"/>
              <a:gd name="connsiteY438" fmla="*/ 397274 h 716213"/>
              <a:gd name="connsiteX439" fmla="*/ 857656 w 1334036"/>
              <a:gd name="connsiteY439" fmla="*/ 378098 h 716213"/>
              <a:gd name="connsiteX440" fmla="*/ 859975 w 1334036"/>
              <a:gd name="connsiteY440" fmla="*/ 376223 h 716213"/>
              <a:gd name="connsiteX441" fmla="*/ 821778 w 1334036"/>
              <a:gd name="connsiteY441" fmla="*/ 376223 h 716213"/>
              <a:gd name="connsiteX442" fmla="*/ 844917 w 1334036"/>
              <a:gd name="connsiteY442" fmla="*/ 376223 h 716213"/>
              <a:gd name="connsiteX443" fmla="*/ 847236 w 1334036"/>
              <a:gd name="connsiteY443" fmla="*/ 378098 h 716213"/>
              <a:gd name="connsiteX444" fmla="*/ 847236 w 1334036"/>
              <a:gd name="connsiteY444" fmla="*/ 397274 h 716213"/>
              <a:gd name="connsiteX445" fmla="*/ 844917 w 1334036"/>
              <a:gd name="connsiteY445" fmla="*/ 399149 h 716213"/>
              <a:gd name="connsiteX446" fmla="*/ 821778 w 1334036"/>
              <a:gd name="connsiteY446" fmla="*/ 399149 h 716213"/>
              <a:gd name="connsiteX447" fmla="*/ 819459 w 1334036"/>
              <a:gd name="connsiteY447" fmla="*/ 397274 h 716213"/>
              <a:gd name="connsiteX448" fmla="*/ 819459 w 1334036"/>
              <a:gd name="connsiteY448" fmla="*/ 378098 h 716213"/>
              <a:gd name="connsiteX449" fmla="*/ 821778 w 1334036"/>
              <a:gd name="connsiteY449" fmla="*/ 376223 h 716213"/>
              <a:gd name="connsiteX450" fmla="*/ 530382 w 1334036"/>
              <a:gd name="connsiteY450" fmla="*/ 376223 h 716213"/>
              <a:gd name="connsiteX451" fmla="*/ 553521 w 1334036"/>
              <a:gd name="connsiteY451" fmla="*/ 376223 h 716213"/>
              <a:gd name="connsiteX452" fmla="*/ 555840 w 1334036"/>
              <a:gd name="connsiteY452" fmla="*/ 378098 h 716213"/>
              <a:gd name="connsiteX453" fmla="*/ 555840 w 1334036"/>
              <a:gd name="connsiteY453" fmla="*/ 397274 h 716213"/>
              <a:gd name="connsiteX454" fmla="*/ 553521 w 1334036"/>
              <a:gd name="connsiteY454" fmla="*/ 399149 h 716213"/>
              <a:gd name="connsiteX455" fmla="*/ 530382 w 1334036"/>
              <a:gd name="connsiteY455" fmla="*/ 399149 h 716213"/>
              <a:gd name="connsiteX456" fmla="*/ 528063 w 1334036"/>
              <a:gd name="connsiteY456" fmla="*/ 397274 h 716213"/>
              <a:gd name="connsiteX457" fmla="*/ 528063 w 1334036"/>
              <a:gd name="connsiteY457" fmla="*/ 378098 h 716213"/>
              <a:gd name="connsiteX458" fmla="*/ 530382 w 1334036"/>
              <a:gd name="connsiteY458" fmla="*/ 376223 h 716213"/>
              <a:gd name="connsiteX459" fmla="*/ 492185 w 1334036"/>
              <a:gd name="connsiteY459" fmla="*/ 376223 h 716213"/>
              <a:gd name="connsiteX460" fmla="*/ 515324 w 1334036"/>
              <a:gd name="connsiteY460" fmla="*/ 376223 h 716213"/>
              <a:gd name="connsiteX461" fmla="*/ 517643 w 1334036"/>
              <a:gd name="connsiteY461" fmla="*/ 378098 h 716213"/>
              <a:gd name="connsiteX462" fmla="*/ 517643 w 1334036"/>
              <a:gd name="connsiteY462" fmla="*/ 397274 h 716213"/>
              <a:gd name="connsiteX463" fmla="*/ 515324 w 1334036"/>
              <a:gd name="connsiteY463" fmla="*/ 399149 h 716213"/>
              <a:gd name="connsiteX464" fmla="*/ 492185 w 1334036"/>
              <a:gd name="connsiteY464" fmla="*/ 399149 h 716213"/>
              <a:gd name="connsiteX465" fmla="*/ 489866 w 1334036"/>
              <a:gd name="connsiteY465" fmla="*/ 397274 h 716213"/>
              <a:gd name="connsiteX466" fmla="*/ 489866 w 1334036"/>
              <a:gd name="connsiteY466" fmla="*/ 378098 h 716213"/>
              <a:gd name="connsiteX467" fmla="*/ 492185 w 1334036"/>
              <a:gd name="connsiteY467" fmla="*/ 376223 h 716213"/>
              <a:gd name="connsiteX468" fmla="*/ 689086 w 1334036"/>
              <a:gd name="connsiteY468" fmla="*/ 375359 h 716213"/>
              <a:gd name="connsiteX469" fmla="*/ 806493 w 1334036"/>
              <a:gd name="connsiteY469" fmla="*/ 375359 h 716213"/>
              <a:gd name="connsiteX470" fmla="*/ 809039 w 1334036"/>
              <a:gd name="connsiteY470" fmla="*/ 377418 h 716213"/>
              <a:gd name="connsiteX471" fmla="*/ 809039 w 1334036"/>
              <a:gd name="connsiteY471" fmla="*/ 397954 h 716213"/>
              <a:gd name="connsiteX472" fmla="*/ 806493 w 1334036"/>
              <a:gd name="connsiteY472" fmla="*/ 400013 h 716213"/>
              <a:gd name="connsiteX473" fmla="*/ 689086 w 1334036"/>
              <a:gd name="connsiteY473" fmla="*/ 400013 h 716213"/>
              <a:gd name="connsiteX474" fmla="*/ 686540 w 1334036"/>
              <a:gd name="connsiteY474" fmla="*/ 397954 h 716213"/>
              <a:gd name="connsiteX475" fmla="*/ 686540 w 1334036"/>
              <a:gd name="connsiteY475" fmla="*/ 377418 h 716213"/>
              <a:gd name="connsiteX476" fmla="*/ 689086 w 1334036"/>
              <a:gd name="connsiteY476" fmla="*/ 375359 h 716213"/>
              <a:gd name="connsiteX477" fmla="*/ 359493 w 1334036"/>
              <a:gd name="connsiteY477" fmla="*/ 375359 h 716213"/>
              <a:gd name="connsiteX478" fmla="*/ 476900 w 1334036"/>
              <a:gd name="connsiteY478" fmla="*/ 375359 h 716213"/>
              <a:gd name="connsiteX479" fmla="*/ 479446 w 1334036"/>
              <a:gd name="connsiteY479" fmla="*/ 377418 h 716213"/>
              <a:gd name="connsiteX480" fmla="*/ 479446 w 1334036"/>
              <a:gd name="connsiteY480" fmla="*/ 397954 h 716213"/>
              <a:gd name="connsiteX481" fmla="*/ 476900 w 1334036"/>
              <a:gd name="connsiteY481" fmla="*/ 400013 h 716213"/>
              <a:gd name="connsiteX482" fmla="*/ 359493 w 1334036"/>
              <a:gd name="connsiteY482" fmla="*/ 400013 h 716213"/>
              <a:gd name="connsiteX483" fmla="*/ 356947 w 1334036"/>
              <a:gd name="connsiteY483" fmla="*/ 397954 h 716213"/>
              <a:gd name="connsiteX484" fmla="*/ 356947 w 1334036"/>
              <a:gd name="connsiteY484" fmla="*/ 377418 h 716213"/>
              <a:gd name="connsiteX485" fmla="*/ 359493 w 1334036"/>
              <a:gd name="connsiteY485" fmla="*/ 375359 h 716213"/>
              <a:gd name="connsiteX486" fmla="*/ 859975 w 1334036"/>
              <a:gd name="connsiteY486" fmla="*/ 344288 h 716213"/>
              <a:gd name="connsiteX487" fmla="*/ 883114 w 1334036"/>
              <a:gd name="connsiteY487" fmla="*/ 344288 h 716213"/>
              <a:gd name="connsiteX488" fmla="*/ 885433 w 1334036"/>
              <a:gd name="connsiteY488" fmla="*/ 346163 h 716213"/>
              <a:gd name="connsiteX489" fmla="*/ 885433 w 1334036"/>
              <a:gd name="connsiteY489" fmla="*/ 365340 h 716213"/>
              <a:gd name="connsiteX490" fmla="*/ 883114 w 1334036"/>
              <a:gd name="connsiteY490" fmla="*/ 367215 h 716213"/>
              <a:gd name="connsiteX491" fmla="*/ 859975 w 1334036"/>
              <a:gd name="connsiteY491" fmla="*/ 367215 h 716213"/>
              <a:gd name="connsiteX492" fmla="*/ 857656 w 1334036"/>
              <a:gd name="connsiteY492" fmla="*/ 365340 h 716213"/>
              <a:gd name="connsiteX493" fmla="*/ 857656 w 1334036"/>
              <a:gd name="connsiteY493" fmla="*/ 346163 h 716213"/>
              <a:gd name="connsiteX494" fmla="*/ 859975 w 1334036"/>
              <a:gd name="connsiteY494" fmla="*/ 344288 h 716213"/>
              <a:gd name="connsiteX495" fmla="*/ 821778 w 1334036"/>
              <a:gd name="connsiteY495" fmla="*/ 344288 h 716213"/>
              <a:gd name="connsiteX496" fmla="*/ 844917 w 1334036"/>
              <a:gd name="connsiteY496" fmla="*/ 344288 h 716213"/>
              <a:gd name="connsiteX497" fmla="*/ 847236 w 1334036"/>
              <a:gd name="connsiteY497" fmla="*/ 346163 h 716213"/>
              <a:gd name="connsiteX498" fmla="*/ 847236 w 1334036"/>
              <a:gd name="connsiteY498" fmla="*/ 365340 h 716213"/>
              <a:gd name="connsiteX499" fmla="*/ 844917 w 1334036"/>
              <a:gd name="connsiteY499" fmla="*/ 367215 h 716213"/>
              <a:gd name="connsiteX500" fmla="*/ 821778 w 1334036"/>
              <a:gd name="connsiteY500" fmla="*/ 367215 h 716213"/>
              <a:gd name="connsiteX501" fmla="*/ 819459 w 1334036"/>
              <a:gd name="connsiteY501" fmla="*/ 365340 h 716213"/>
              <a:gd name="connsiteX502" fmla="*/ 819459 w 1334036"/>
              <a:gd name="connsiteY502" fmla="*/ 346163 h 716213"/>
              <a:gd name="connsiteX503" fmla="*/ 821778 w 1334036"/>
              <a:gd name="connsiteY503" fmla="*/ 344288 h 716213"/>
              <a:gd name="connsiteX504" fmla="*/ 530382 w 1334036"/>
              <a:gd name="connsiteY504" fmla="*/ 344288 h 716213"/>
              <a:gd name="connsiteX505" fmla="*/ 553521 w 1334036"/>
              <a:gd name="connsiteY505" fmla="*/ 344288 h 716213"/>
              <a:gd name="connsiteX506" fmla="*/ 555840 w 1334036"/>
              <a:gd name="connsiteY506" fmla="*/ 346163 h 716213"/>
              <a:gd name="connsiteX507" fmla="*/ 555840 w 1334036"/>
              <a:gd name="connsiteY507" fmla="*/ 365340 h 716213"/>
              <a:gd name="connsiteX508" fmla="*/ 553521 w 1334036"/>
              <a:gd name="connsiteY508" fmla="*/ 367215 h 716213"/>
              <a:gd name="connsiteX509" fmla="*/ 530382 w 1334036"/>
              <a:gd name="connsiteY509" fmla="*/ 367215 h 716213"/>
              <a:gd name="connsiteX510" fmla="*/ 528063 w 1334036"/>
              <a:gd name="connsiteY510" fmla="*/ 365340 h 716213"/>
              <a:gd name="connsiteX511" fmla="*/ 528063 w 1334036"/>
              <a:gd name="connsiteY511" fmla="*/ 346163 h 716213"/>
              <a:gd name="connsiteX512" fmla="*/ 530382 w 1334036"/>
              <a:gd name="connsiteY512" fmla="*/ 344288 h 716213"/>
              <a:gd name="connsiteX513" fmla="*/ 492185 w 1334036"/>
              <a:gd name="connsiteY513" fmla="*/ 344288 h 716213"/>
              <a:gd name="connsiteX514" fmla="*/ 515324 w 1334036"/>
              <a:gd name="connsiteY514" fmla="*/ 344288 h 716213"/>
              <a:gd name="connsiteX515" fmla="*/ 517643 w 1334036"/>
              <a:gd name="connsiteY515" fmla="*/ 346163 h 716213"/>
              <a:gd name="connsiteX516" fmla="*/ 517643 w 1334036"/>
              <a:gd name="connsiteY516" fmla="*/ 365340 h 716213"/>
              <a:gd name="connsiteX517" fmla="*/ 515324 w 1334036"/>
              <a:gd name="connsiteY517" fmla="*/ 367215 h 716213"/>
              <a:gd name="connsiteX518" fmla="*/ 492185 w 1334036"/>
              <a:gd name="connsiteY518" fmla="*/ 367215 h 716213"/>
              <a:gd name="connsiteX519" fmla="*/ 489866 w 1334036"/>
              <a:gd name="connsiteY519" fmla="*/ 365340 h 716213"/>
              <a:gd name="connsiteX520" fmla="*/ 489866 w 1334036"/>
              <a:gd name="connsiteY520" fmla="*/ 346163 h 716213"/>
              <a:gd name="connsiteX521" fmla="*/ 492185 w 1334036"/>
              <a:gd name="connsiteY521" fmla="*/ 344288 h 716213"/>
              <a:gd name="connsiteX522" fmla="*/ 689086 w 1334036"/>
              <a:gd name="connsiteY522" fmla="*/ 343425 h 716213"/>
              <a:gd name="connsiteX523" fmla="*/ 806493 w 1334036"/>
              <a:gd name="connsiteY523" fmla="*/ 343425 h 716213"/>
              <a:gd name="connsiteX524" fmla="*/ 809039 w 1334036"/>
              <a:gd name="connsiteY524" fmla="*/ 345483 h 716213"/>
              <a:gd name="connsiteX525" fmla="*/ 809039 w 1334036"/>
              <a:gd name="connsiteY525" fmla="*/ 366020 h 716213"/>
              <a:gd name="connsiteX526" fmla="*/ 806493 w 1334036"/>
              <a:gd name="connsiteY526" fmla="*/ 368078 h 716213"/>
              <a:gd name="connsiteX527" fmla="*/ 689086 w 1334036"/>
              <a:gd name="connsiteY527" fmla="*/ 368078 h 716213"/>
              <a:gd name="connsiteX528" fmla="*/ 686540 w 1334036"/>
              <a:gd name="connsiteY528" fmla="*/ 366020 h 716213"/>
              <a:gd name="connsiteX529" fmla="*/ 686540 w 1334036"/>
              <a:gd name="connsiteY529" fmla="*/ 345483 h 716213"/>
              <a:gd name="connsiteX530" fmla="*/ 689086 w 1334036"/>
              <a:gd name="connsiteY530" fmla="*/ 343425 h 716213"/>
              <a:gd name="connsiteX531" fmla="*/ 359493 w 1334036"/>
              <a:gd name="connsiteY531" fmla="*/ 343425 h 716213"/>
              <a:gd name="connsiteX532" fmla="*/ 476900 w 1334036"/>
              <a:gd name="connsiteY532" fmla="*/ 343425 h 716213"/>
              <a:gd name="connsiteX533" fmla="*/ 479446 w 1334036"/>
              <a:gd name="connsiteY533" fmla="*/ 345483 h 716213"/>
              <a:gd name="connsiteX534" fmla="*/ 479446 w 1334036"/>
              <a:gd name="connsiteY534" fmla="*/ 366020 h 716213"/>
              <a:gd name="connsiteX535" fmla="*/ 476900 w 1334036"/>
              <a:gd name="connsiteY535" fmla="*/ 368078 h 716213"/>
              <a:gd name="connsiteX536" fmla="*/ 359493 w 1334036"/>
              <a:gd name="connsiteY536" fmla="*/ 368078 h 716213"/>
              <a:gd name="connsiteX537" fmla="*/ 356947 w 1334036"/>
              <a:gd name="connsiteY537" fmla="*/ 366020 h 716213"/>
              <a:gd name="connsiteX538" fmla="*/ 356947 w 1334036"/>
              <a:gd name="connsiteY538" fmla="*/ 345483 h 716213"/>
              <a:gd name="connsiteX539" fmla="*/ 359493 w 1334036"/>
              <a:gd name="connsiteY539" fmla="*/ 343425 h 716213"/>
              <a:gd name="connsiteX540" fmla="*/ 945955 w 1334036"/>
              <a:gd name="connsiteY540" fmla="*/ 327413 h 716213"/>
              <a:gd name="connsiteX541" fmla="*/ 938573 w 1334036"/>
              <a:gd name="connsiteY541" fmla="*/ 334978 h 716213"/>
              <a:gd name="connsiteX542" fmla="*/ 945955 w 1334036"/>
              <a:gd name="connsiteY542" fmla="*/ 342542 h 716213"/>
              <a:gd name="connsiteX543" fmla="*/ 953338 w 1334036"/>
              <a:gd name="connsiteY543" fmla="*/ 334978 h 716213"/>
              <a:gd name="connsiteX544" fmla="*/ 945955 w 1334036"/>
              <a:gd name="connsiteY544" fmla="*/ 327413 h 716213"/>
              <a:gd name="connsiteX545" fmla="*/ 616362 w 1334036"/>
              <a:gd name="connsiteY545" fmla="*/ 327413 h 716213"/>
              <a:gd name="connsiteX546" fmla="*/ 608980 w 1334036"/>
              <a:gd name="connsiteY546" fmla="*/ 334978 h 716213"/>
              <a:gd name="connsiteX547" fmla="*/ 616362 w 1334036"/>
              <a:gd name="connsiteY547" fmla="*/ 342542 h 716213"/>
              <a:gd name="connsiteX548" fmla="*/ 623745 w 1334036"/>
              <a:gd name="connsiteY548" fmla="*/ 334978 h 716213"/>
              <a:gd name="connsiteX549" fmla="*/ 616362 w 1334036"/>
              <a:gd name="connsiteY549" fmla="*/ 327413 h 716213"/>
              <a:gd name="connsiteX550" fmla="*/ 946074 w 1334036"/>
              <a:gd name="connsiteY550" fmla="*/ 321968 h 716213"/>
              <a:gd name="connsiteX551" fmla="*/ 958799 w 1334036"/>
              <a:gd name="connsiteY551" fmla="*/ 335007 h 716213"/>
              <a:gd name="connsiteX552" fmla="*/ 946074 w 1334036"/>
              <a:gd name="connsiteY552" fmla="*/ 348046 h 716213"/>
              <a:gd name="connsiteX553" fmla="*/ 933349 w 1334036"/>
              <a:gd name="connsiteY553" fmla="*/ 335007 h 716213"/>
              <a:gd name="connsiteX554" fmla="*/ 946074 w 1334036"/>
              <a:gd name="connsiteY554" fmla="*/ 321968 h 716213"/>
              <a:gd name="connsiteX555" fmla="*/ 616481 w 1334036"/>
              <a:gd name="connsiteY555" fmla="*/ 321968 h 716213"/>
              <a:gd name="connsiteX556" fmla="*/ 629206 w 1334036"/>
              <a:gd name="connsiteY556" fmla="*/ 335007 h 716213"/>
              <a:gd name="connsiteX557" fmla="*/ 616481 w 1334036"/>
              <a:gd name="connsiteY557" fmla="*/ 348046 h 716213"/>
              <a:gd name="connsiteX558" fmla="*/ 603756 w 1334036"/>
              <a:gd name="connsiteY558" fmla="*/ 335007 h 716213"/>
              <a:gd name="connsiteX559" fmla="*/ 616481 w 1334036"/>
              <a:gd name="connsiteY559" fmla="*/ 321968 h 716213"/>
              <a:gd name="connsiteX560" fmla="*/ 859975 w 1334036"/>
              <a:gd name="connsiteY560" fmla="*/ 312353 h 716213"/>
              <a:gd name="connsiteX561" fmla="*/ 883114 w 1334036"/>
              <a:gd name="connsiteY561" fmla="*/ 312353 h 716213"/>
              <a:gd name="connsiteX562" fmla="*/ 885433 w 1334036"/>
              <a:gd name="connsiteY562" fmla="*/ 314229 h 716213"/>
              <a:gd name="connsiteX563" fmla="*/ 885433 w 1334036"/>
              <a:gd name="connsiteY563" fmla="*/ 333406 h 716213"/>
              <a:gd name="connsiteX564" fmla="*/ 883114 w 1334036"/>
              <a:gd name="connsiteY564" fmla="*/ 335281 h 716213"/>
              <a:gd name="connsiteX565" fmla="*/ 859975 w 1334036"/>
              <a:gd name="connsiteY565" fmla="*/ 335281 h 716213"/>
              <a:gd name="connsiteX566" fmla="*/ 857656 w 1334036"/>
              <a:gd name="connsiteY566" fmla="*/ 333406 h 716213"/>
              <a:gd name="connsiteX567" fmla="*/ 857656 w 1334036"/>
              <a:gd name="connsiteY567" fmla="*/ 314229 h 716213"/>
              <a:gd name="connsiteX568" fmla="*/ 859975 w 1334036"/>
              <a:gd name="connsiteY568" fmla="*/ 312353 h 716213"/>
              <a:gd name="connsiteX569" fmla="*/ 821778 w 1334036"/>
              <a:gd name="connsiteY569" fmla="*/ 312353 h 716213"/>
              <a:gd name="connsiteX570" fmla="*/ 844917 w 1334036"/>
              <a:gd name="connsiteY570" fmla="*/ 312353 h 716213"/>
              <a:gd name="connsiteX571" fmla="*/ 847236 w 1334036"/>
              <a:gd name="connsiteY571" fmla="*/ 314229 h 716213"/>
              <a:gd name="connsiteX572" fmla="*/ 847236 w 1334036"/>
              <a:gd name="connsiteY572" fmla="*/ 333406 h 716213"/>
              <a:gd name="connsiteX573" fmla="*/ 844917 w 1334036"/>
              <a:gd name="connsiteY573" fmla="*/ 335281 h 716213"/>
              <a:gd name="connsiteX574" fmla="*/ 821778 w 1334036"/>
              <a:gd name="connsiteY574" fmla="*/ 335281 h 716213"/>
              <a:gd name="connsiteX575" fmla="*/ 819459 w 1334036"/>
              <a:gd name="connsiteY575" fmla="*/ 333406 h 716213"/>
              <a:gd name="connsiteX576" fmla="*/ 819459 w 1334036"/>
              <a:gd name="connsiteY576" fmla="*/ 314229 h 716213"/>
              <a:gd name="connsiteX577" fmla="*/ 821778 w 1334036"/>
              <a:gd name="connsiteY577" fmla="*/ 312353 h 716213"/>
              <a:gd name="connsiteX578" fmla="*/ 530382 w 1334036"/>
              <a:gd name="connsiteY578" fmla="*/ 312353 h 716213"/>
              <a:gd name="connsiteX579" fmla="*/ 553521 w 1334036"/>
              <a:gd name="connsiteY579" fmla="*/ 312353 h 716213"/>
              <a:gd name="connsiteX580" fmla="*/ 555840 w 1334036"/>
              <a:gd name="connsiteY580" fmla="*/ 314229 h 716213"/>
              <a:gd name="connsiteX581" fmla="*/ 555840 w 1334036"/>
              <a:gd name="connsiteY581" fmla="*/ 333406 h 716213"/>
              <a:gd name="connsiteX582" fmla="*/ 553521 w 1334036"/>
              <a:gd name="connsiteY582" fmla="*/ 335281 h 716213"/>
              <a:gd name="connsiteX583" fmla="*/ 530382 w 1334036"/>
              <a:gd name="connsiteY583" fmla="*/ 335281 h 716213"/>
              <a:gd name="connsiteX584" fmla="*/ 528063 w 1334036"/>
              <a:gd name="connsiteY584" fmla="*/ 333406 h 716213"/>
              <a:gd name="connsiteX585" fmla="*/ 528063 w 1334036"/>
              <a:gd name="connsiteY585" fmla="*/ 314229 h 716213"/>
              <a:gd name="connsiteX586" fmla="*/ 530382 w 1334036"/>
              <a:gd name="connsiteY586" fmla="*/ 312353 h 716213"/>
              <a:gd name="connsiteX587" fmla="*/ 492185 w 1334036"/>
              <a:gd name="connsiteY587" fmla="*/ 312353 h 716213"/>
              <a:gd name="connsiteX588" fmla="*/ 515324 w 1334036"/>
              <a:gd name="connsiteY588" fmla="*/ 312353 h 716213"/>
              <a:gd name="connsiteX589" fmla="*/ 517643 w 1334036"/>
              <a:gd name="connsiteY589" fmla="*/ 314229 h 716213"/>
              <a:gd name="connsiteX590" fmla="*/ 517643 w 1334036"/>
              <a:gd name="connsiteY590" fmla="*/ 333406 h 716213"/>
              <a:gd name="connsiteX591" fmla="*/ 515324 w 1334036"/>
              <a:gd name="connsiteY591" fmla="*/ 335281 h 716213"/>
              <a:gd name="connsiteX592" fmla="*/ 492185 w 1334036"/>
              <a:gd name="connsiteY592" fmla="*/ 335281 h 716213"/>
              <a:gd name="connsiteX593" fmla="*/ 489866 w 1334036"/>
              <a:gd name="connsiteY593" fmla="*/ 333406 h 716213"/>
              <a:gd name="connsiteX594" fmla="*/ 489866 w 1334036"/>
              <a:gd name="connsiteY594" fmla="*/ 314229 h 716213"/>
              <a:gd name="connsiteX595" fmla="*/ 492185 w 1334036"/>
              <a:gd name="connsiteY595" fmla="*/ 312353 h 716213"/>
              <a:gd name="connsiteX596" fmla="*/ 689086 w 1334036"/>
              <a:gd name="connsiteY596" fmla="*/ 311490 h 716213"/>
              <a:gd name="connsiteX597" fmla="*/ 806493 w 1334036"/>
              <a:gd name="connsiteY597" fmla="*/ 311490 h 716213"/>
              <a:gd name="connsiteX598" fmla="*/ 809039 w 1334036"/>
              <a:gd name="connsiteY598" fmla="*/ 313549 h 716213"/>
              <a:gd name="connsiteX599" fmla="*/ 809039 w 1334036"/>
              <a:gd name="connsiteY599" fmla="*/ 334085 h 716213"/>
              <a:gd name="connsiteX600" fmla="*/ 806493 w 1334036"/>
              <a:gd name="connsiteY600" fmla="*/ 336143 h 716213"/>
              <a:gd name="connsiteX601" fmla="*/ 689086 w 1334036"/>
              <a:gd name="connsiteY601" fmla="*/ 336143 h 716213"/>
              <a:gd name="connsiteX602" fmla="*/ 686540 w 1334036"/>
              <a:gd name="connsiteY602" fmla="*/ 334085 h 716213"/>
              <a:gd name="connsiteX603" fmla="*/ 686540 w 1334036"/>
              <a:gd name="connsiteY603" fmla="*/ 313549 h 716213"/>
              <a:gd name="connsiteX604" fmla="*/ 689086 w 1334036"/>
              <a:gd name="connsiteY604" fmla="*/ 311490 h 716213"/>
              <a:gd name="connsiteX605" fmla="*/ 359493 w 1334036"/>
              <a:gd name="connsiteY605" fmla="*/ 311490 h 716213"/>
              <a:gd name="connsiteX606" fmla="*/ 476900 w 1334036"/>
              <a:gd name="connsiteY606" fmla="*/ 311490 h 716213"/>
              <a:gd name="connsiteX607" fmla="*/ 479446 w 1334036"/>
              <a:gd name="connsiteY607" fmla="*/ 313549 h 716213"/>
              <a:gd name="connsiteX608" fmla="*/ 479446 w 1334036"/>
              <a:gd name="connsiteY608" fmla="*/ 334085 h 716213"/>
              <a:gd name="connsiteX609" fmla="*/ 476900 w 1334036"/>
              <a:gd name="connsiteY609" fmla="*/ 336143 h 716213"/>
              <a:gd name="connsiteX610" fmla="*/ 359493 w 1334036"/>
              <a:gd name="connsiteY610" fmla="*/ 336143 h 716213"/>
              <a:gd name="connsiteX611" fmla="*/ 356947 w 1334036"/>
              <a:gd name="connsiteY611" fmla="*/ 334085 h 716213"/>
              <a:gd name="connsiteX612" fmla="*/ 356947 w 1334036"/>
              <a:gd name="connsiteY612" fmla="*/ 313549 h 716213"/>
              <a:gd name="connsiteX613" fmla="*/ 359493 w 1334036"/>
              <a:gd name="connsiteY613" fmla="*/ 311490 h 716213"/>
              <a:gd name="connsiteX614" fmla="*/ 945025 w 1334036"/>
              <a:gd name="connsiteY614" fmla="*/ 283689 h 716213"/>
              <a:gd name="connsiteX615" fmla="*/ 937643 w 1334036"/>
              <a:gd name="connsiteY615" fmla="*/ 291254 h 716213"/>
              <a:gd name="connsiteX616" fmla="*/ 945025 w 1334036"/>
              <a:gd name="connsiteY616" fmla="*/ 298818 h 716213"/>
              <a:gd name="connsiteX617" fmla="*/ 952407 w 1334036"/>
              <a:gd name="connsiteY617" fmla="*/ 291254 h 716213"/>
              <a:gd name="connsiteX618" fmla="*/ 945025 w 1334036"/>
              <a:gd name="connsiteY618" fmla="*/ 283689 h 716213"/>
              <a:gd name="connsiteX619" fmla="*/ 615432 w 1334036"/>
              <a:gd name="connsiteY619" fmla="*/ 283689 h 716213"/>
              <a:gd name="connsiteX620" fmla="*/ 608050 w 1334036"/>
              <a:gd name="connsiteY620" fmla="*/ 291254 h 716213"/>
              <a:gd name="connsiteX621" fmla="*/ 615432 w 1334036"/>
              <a:gd name="connsiteY621" fmla="*/ 298818 h 716213"/>
              <a:gd name="connsiteX622" fmla="*/ 622814 w 1334036"/>
              <a:gd name="connsiteY622" fmla="*/ 291254 h 716213"/>
              <a:gd name="connsiteX623" fmla="*/ 615432 w 1334036"/>
              <a:gd name="connsiteY623" fmla="*/ 283689 h 716213"/>
              <a:gd name="connsiteX624" fmla="*/ 859975 w 1334036"/>
              <a:gd name="connsiteY624" fmla="*/ 280420 h 716213"/>
              <a:gd name="connsiteX625" fmla="*/ 883114 w 1334036"/>
              <a:gd name="connsiteY625" fmla="*/ 280420 h 716213"/>
              <a:gd name="connsiteX626" fmla="*/ 885433 w 1334036"/>
              <a:gd name="connsiteY626" fmla="*/ 282294 h 716213"/>
              <a:gd name="connsiteX627" fmla="*/ 885433 w 1334036"/>
              <a:gd name="connsiteY627" fmla="*/ 301471 h 716213"/>
              <a:gd name="connsiteX628" fmla="*/ 883114 w 1334036"/>
              <a:gd name="connsiteY628" fmla="*/ 303346 h 716213"/>
              <a:gd name="connsiteX629" fmla="*/ 859975 w 1334036"/>
              <a:gd name="connsiteY629" fmla="*/ 303346 h 716213"/>
              <a:gd name="connsiteX630" fmla="*/ 857656 w 1334036"/>
              <a:gd name="connsiteY630" fmla="*/ 301471 h 716213"/>
              <a:gd name="connsiteX631" fmla="*/ 857656 w 1334036"/>
              <a:gd name="connsiteY631" fmla="*/ 282294 h 716213"/>
              <a:gd name="connsiteX632" fmla="*/ 859975 w 1334036"/>
              <a:gd name="connsiteY632" fmla="*/ 280420 h 716213"/>
              <a:gd name="connsiteX633" fmla="*/ 821778 w 1334036"/>
              <a:gd name="connsiteY633" fmla="*/ 280420 h 716213"/>
              <a:gd name="connsiteX634" fmla="*/ 844917 w 1334036"/>
              <a:gd name="connsiteY634" fmla="*/ 280420 h 716213"/>
              <a:gd name="connsiteX635" fmla="*/ 847236 w 1334036"/>
              <a:gd name="connsiteY635" fmla="*/ 282294 h 716213"/>
              <a:gd name="connsiteX636" fmla="*/ 847236 w 1334036"/>
              <a:gd name="connsiteY636" fmla="*/ 301471 h 716213"/>
              <a:gd name="connsiteX637" fmla="*/ 844917 w 1334036"/>
              <a:gd name="connsiteY637" fmla="*/ 303346 h 716213"/>
              <a:gd name="connsiteX638" fmla="*/ 821778 w 1334036"/>
              <a:gd name="connsiteY638" fmla="*/ 303346 h 716213"/>
              <a:gd name="connsiteX639" fmla="*/ 819459 w 1334036"/>
              <a:gd name="connsiteY639" fmla="*/ 301471 h 716213"/>
              <a:gd name="connsiteX640" fmla="*/ 819459 w 1334036"/>
              <a:gd name="connsiteY640" fmla="*/ 282294 h 716213"/>
              <a:gd name="connsiteX641" fmla="*/ 821778 w 1334036"/>
              <a:gd name="connsiteY641" fmla="*/ 280420 h 716213"/>
              <a:gd name="connsiteX642" fmla="*/ 530382 w 1334036"/>
              <a:gd name="connsiteY642" fmla="*/ 280420 h 716213"/>
              <a:gd name="connsiteX643" fmla="*/ 553521 w 1334036"/>
              <a:gd name="connsiteY643" fmla="*/ 280420 h 716213"/>
              <a:gd name="connsiteX644" fmla="*/ 555840 w 1334036"/>
              <a:gd name="connsiteY644" fmla="*/ 282294 h 716213"/>
              <a:gd name="connsiteX645" fmla="*/ 555840 w 1334036"/>
              <a:gd name="connsiteY645" fmla="*/ 301471 h 716213"/>
              <a:gd name="connsiteX646" fmla="*/ 553521 w 1334036"/>
              <a:gd name="connsiteY646" fmla="*/ 303346 h 716213"/>
              <a:gd name="connsiteX647" fmla="*/ 530382 w 1334036"/>
              <a:gd name="connsiteY647" fmla="*/ 303346 h 716213"/>
              <a:gd name="connsiteX648" fmla="*/ 528063 w 1334036"/>
              <a:gd name="connsiteY648" fmla="*/ 301471 h 716213"/>
              <a:gd name="connsiteX649" fmla="*/ 528063 w 1334036"/>
              <a:gd name="connsiteY649" fmla="*/ 282294 h 716213"/>
              <a:gd name="connsiteX650" fmla="*/ 530382 w 1334036"/>
              <a:gd name="connsiteY650" fmla="*/ 280420 h 716213"/>
              <a:gd name="connsiteX651" fmla="*/ 492185 w 1334036"/>
              <a:gd name="connsiteY651" fmla="*/ 280420 h 716213"/>
              <a:gd name="connsiteX652" fmla="*/ 515324 w 1334036"/>
              <a:gd name="connsiteY652" fmla="*/ 280420 h 716213"/>
              <a:gd name="connsiteX653" fmla="*/ 517643 w 1334036"/>
              <a:gd name="connsiteY653" fmla="*/ 282294 h 716213"/>
              <a:gd name="connsiteX654" fmla="*/ 517643 w 1334036"/>
              <a:gd name="connsiteY654" fmla="*/ 301471 h 716213"/>
              <a:gd name="connsiteX655" fmla="*/ 515324 w 1334036"/>
              <a:gd name="connsiteY655" fmla="*/ 303346 h 716213"/>
              <a:gd name="connsiteX656" fmla="*/ 492185 w 1334036"/>
              <a:gd name="connsiteY656" fmla="*/ 303346 h 716213"/>
              <a:gd name="connsiteX657" fmla="*/ 489866 w 1334036"/>
              <a:gd name="connsiteY657" fmla="*/ 301471 h 716213"/>
              <a:gd name="connsiteX658" fmla="*/ 489866 w 1334036"/>
              <a:gd name="connsiteY658" fmla="*/ 282294 h 716213"/>
              <a:gd name="connsiteX659" fmla="*/ 492185 w 1334036"/>
              <a:gd name="connsiteY659" fmla="*/ 280420 h 716213"/>
              <a:gd name="connsiteX660" fmla="*/ 689086 w 1334036"/>
              <a:gd name="connsiteY660" fmla="*/ 279556 h 716213"/>
              <a:gd name="connsiteX661" fmla="*/ 806493 w 1334036"/>
              <a:gd name="connsiteY661" fmla="*/ 279556 h 716213"/>
              <a:gd name="connsiteX662" fmla="*/ 809039 w 1334036"/>
              <a:gd name="connsiteY662" fmla="*/ 281615 h 716213"/>
              <a:gd name="connsiteX663" fmla="*/ 809039 w 1334036"/>
              <a:gd name="connsiteY663" fmla="*/ 302150 h 716213"/>
              <a:gd name="connsiteX664" fmla="*/ 806493 w 1334036"/>
              <a:gd name="connsiteY664" fmla="*/ 304209 h 716213"/>
              <a:gd name="connsiteX665" fmla="*/ 689086 w 1334036"/>
              <a:gd name="connsiteY665" fmla="*/ 304209 h 716213"/>
              <a:gd name="connsiteX666" fmla="*/ 686540 w 1334036"/>
              <a:gd name="connsiteY666" fmla="*/ 302150 h 716213"/>
              <a:gd name="connsiteX667" fmla="*/ 686540 w 1334036"/>
              <a:gd name="connsiteY667" fmla="*/ 281615 h 716213"/>
              <a:gd name="connsiteX668" fmla="*/ 689086 w 1334036"/>
              <a:gd name="connsiteY668" fmla="*/ 279556 h 716213"/>
              <a:gd name="connsiteX669" fmla="*/ 359493 w 1334036"/>
              <a:gd name="connsiteY669" fmla="*/ 279556 h 716213"/>
              <a:gd name="connsiteX670" fmla="*/ 476900 w 1334036"/>
              <a:gd name="connsiteY670" fmla="*/ 279556 h 716213"/>
              <a:gd name="connsiteX671" fmla="*/ 479446 w 1334036"/>
              <a:gd name="connsiteY671" fmla="*/ 281615 h 716213"/>
              <a:gd name="connsiteX672" fmla="*/ 479446 w 1334036"/>
              <a:gd name="connsiteY672" fmla="*/ 302150 h 716213"/>
              <a:gd name="connsiteX673" fmla="*/ 476900 w 1334036"/>
              <a:gd name="connsiteY673" fmla="*/ 304209 h 716213"/>
              <a:gd name="connsiteX674" fmla="*/ 359493 w 1334036"/>
              <a:gd name="connsiteY674" fmla="*/ 304209 h 716213"/>
              <a:gd name="connsiteX675" fmla="*/ 356947 w 1334036"/>
              <a:gd name="connsiteY675" fmla="*/ 302150 h 716213"/>
              <a:gd name="connsiteX676" fmla="*/ 356947 w 1334036"/>
              <a:gd name="connsiteY676" fmla="*/ 281615 h 716213"/>
              <a:gd name="connsiteX677" fmla="*/ 359493 w 1334036"/>
              <a:gd name="connsiteY677" fmla="*/ 279556 h 716213"/>
              <a:gd name="connsiteX678" fmla="*/ 944891 w 1334036"/>
              <a:gd name="connsiteY678" fmla="*/ 278338 h 716213"/>
              <a:gd name="connsiteX679" fmla="*/ 957615 w 1334036"/>
              <a:gd name="connsiteY679" fmla="*/ 291377 h 716213"/>
              <a:gd name="connsiteX680" fmla="*/ 944891 w 1334036"/>
              <a:gd name="connsiteY680" fmla="*/ 304416 h 716213"/>
              <a:gd name="connsiteX681" fmla="*/ 932166 w 1334036"/>
              <a:gd name="connsiteY681" fmla="*/ 291377 h 716213"/>
              <a:gd name="connsiteX682" fmla="*/ 944891 w 1334036"/>
              <a:gd name="connsiteY682" fmla="*/ 278338 h 716213"/>
              <a:gd name="connsiteX683" fmla="*/ 615298 w 1334036"/>
              <a:gd name="connsiteY683" fmla="*/ 278338 h 716213"/>
              <a:gd name="connsiteX684" fmla="*/ 628022 w 1334036"/>
              <a:gd name="connsiteY684" fmla="*/ 291377 h 716213"/>
              <a:gd name="connsiteX685" fmla="*/ 615298 w 1334036"/>
              <a:gd name="connsiteY685" fmla="*/ 304416 h 716213"/>
              <a:gd name="connsiteX686" fmla="*/ 602573 w 1334036"/>
              <a:gd name="connsiteY686" fmla="*/ 291377 h 716213"/>
              <a:gd name="connsiteX687" fmla="*/ 615298 w 1334036"/>
              <a:gd name="connsiteY687" fmla="*/ 278338 h 716213"/>
              <a:gd name="connsiteX688" fmla="*/ 930167 w 1334036"/>
              <a:gd name="connsiteY688" fmla="*/ 250115 h 716213"/>
              <a:gd name="connsiteX689" fmla="*/ 920104 w 1334036"/>
              <a:gd name="connsiteY689" fmla="*/ 260215 h 716213"/>
              <a:gd name="connsiteX690" fmla="*/ 920104 w 1334036"/>
              <a:gd name="connsiteY690" fmla="*/ 680316 h 716213"/>
              <a:gd name="connsiteX691" fmla="*/ 930167 w 1334036"/>
              <a:gd name="connsiteY691" fmla="*/ 690417 h 716213"/>
              <a:gd name="connsiteX692" fmla="*/ 959761 w 1334036"/>
              <a:gd name="connsiteY692" fmla="*/ 690417 h 716213"/>
              <a:gd name="connsiteX693" fmla="*/ 969825 w 1334036"/>
              <a:gd name="connsiteY693" fmla="*/ 680316 h 716213"/>
              <a:gd name="connsiteX694" fmla="*/ 969825 w 1334036"/>
              <a:gd name="connsiteY694" fmla="*/ 260215 h 716213"/>
              <a:gd name="connsiteX695" fmla="*/ 959761 w 1334036"/>
              <a:gd name="connsiteY695" fmla="*/ 250115 h 716213"/>
              <a:gd name="connsiteX696" fmla="*/ 690870 w 1334036"/>
              <a:gd name="connsiteY696" fmla="*/ 250115 h 716213"/>
              <a:gd name="connsiteX697" fmla="*/ 671523 w 1334036"/>
              <a:gd name="connsiteY697" fmla="*/ 269205 h 716213"/>
              <a:gd name="connsiteX698" fmla="*/ 671523 w 1334036"/>
              <a:gd name="connsiteY698" fmla="*/ 671758 h 716213"/>
              <a:gd name="connsiteX699" fmla="*/ 690870 w 1334036"/>
              <a:gd name="connsiteY699" fmla="*/ 690849 h 716213"/>
              <a:gd name="connsiteX700" fmla="*/ 883880 w 1334036"/>
              <a:gd name="connsiteY700" fmla="*/ 690849 h 716213"/>
              <a:gd name="connsiteX701" fmla="*/ 903227 w 1334036"/>
              <a:gd name="connsiteY701" fmla="*/ 671758 h 716213"/>
              <a:gd name="connsiteX702" fmla="*/ 903227 w 1334036"/>
              <a:gd name="connsiteY702" fmla="*/ 269205 h 716213"/>
              <a:gd name="connsiteX703" fmla="*/ 883880 w 1334036"/>
              <a:gd name="connsiteY703" fmla="*/ 250115 h 716213"/>
              <a:gd name="connsiteX704" fmla="*/ 600574 w 1334036"/>
              <a:gd name="connsiteY704" fmla="*/ 250115 h 716213"/>
              <a:gd name="connsiteX705" fmla="*/ 590511 w 1334036"/>
              <a:gd name="connsiteY705" fmla="*/ 260215 h 716213"/>
              <a:gd name="connsiteX706" fmla="*/ 590511 w 1334036"/>
              <a:gd name="connsiteY706" fmla="*/ 680316 h 716213"/>
              <a:gd name="connsiteX707" fmla="*/ 600574 w 1334036"/>
              <a:gd name="connsiteY707" fmla="*/ 690417 h 716213"/>
              <a:gd name="connsiteX708" fmla="*/ 630168 w 1334036"/>
              <a:gd name="connsiteY708" fmla="*/ 690417 h 716213"/>
              <a:gd name="connsiteX709" fmla="*/ 640232 w 1334036"/>
              <a:gd name="connsiteY709" fmla="*/ 680316 h 716213"/>
              <a:gd name="connsiteX710" fmla="*/ 640232 w 1334036"/>
              <a:gd name="connsiteY710" fmla="*/ 260215 h 716213"/>
              <a:gd name="connsiteX711" fmla="*/ 630168 w 1334036"/>
              <a:gd name="connsiteY711" fmla="*/ 250115 h 716213"/>
              <a:gd name="connsiteX712" fmla="*/ 361277 w 1334036"/>
              <a:gd name="connsiteY712" fmla="*/ 250115 h 716213"/>
              <a:gd name="connsiteX713" fmla="*/ 341930 w 1334036"/>
              <a:gd name="connsiteY713" fmla="*/ 269205 h 716213"/>
              <a:gd name="connsiteX714" fmla="*/ 341930 w 1334036"/>
              <a:gd name="connsiteY714" fmla="*/ 671758 h 716213"/>
              <a:gd name="connsiteX715" fmla="*/ 361277 w 1334036"/>
              <a:gd name="connsiteY715" fmla="*/ 690849 h 716213"/>
              <a:gd name="connsiteX716" fmla="*/ 554287 w 1334036"/>
              <a:gd name="connsiteY716" fmla="*/ 690849 h 716213"/>
              <a:gd name="connsiteX717" fmla="*/ 573634 w 1334036"/>
              <a:gd name="connsiteY717" fmla="*/ 671758 h 716213"/>
              <a:gd name="connsiteX718" fmla="*/ 573634 w 1334036"/>
              <a:gd name="connsiteY718" fmla="*/ 269205 h 716213"/>
              <a:gd name="connsiteX719" fmla="*/ 554287 w 1334036"/>
              <a:gd name="connsiteY719" fmla="*/ 250115 h 716213"/>
              <a:gd name="connsiteX720" fmla="*/ 647204 w 1334036"/>
              <a:gd name="connsiteY720" fmla="*/ 0 h 716213"/>
              <a:gd name="connsiteX721" fmla="*/ 1046001 w 1334036"/>
              <a:gd name="connsiteY721" fmla="*/ 267126 h 716213"/>
              <a:gd name="connsiteX722" fmla="*/ 1047005 w 1334036"/>
              <a:gd name="connsiteY722" fmla="*/ 270396 h 716213"/>
              <a:gd name="connsiteX723" fmla="*/ 1075774 w 1334036"/>
              <a:gd name="connsiteY723" fmla="*/ 267465 h 716213"/>
              <a:gd name="connsiteX724" fmla="*/ 1324014 w 1334036"/>
              <a:gd name="connsiteY724" fmla="*/ 446834 h 716213"/>
              <a:gd name="connsiteX725" fmla="*/ 1213487 w 1334036"/>
              <a:gd name="connsiteY725" fmla="*/ 716213 h 716213"/>
              <a:gd name="connsiteX726" fmla="*/ 141413 w 1334036"/>
              <a:gd name="connsiteY726" fmla="*/ 708569 h 716213"/>
              <a:gd name="connsiteX727" fmla="*/ 14400 w 1334036"/>
              <a:gd name="connsiteY727" fmla="*/ 534883 h 716213"/>
              <a:gd name="connsiteX728" fmla="*/ 142405 w 1334036"/>
              <a:gd name="connsiteY728" fmla="*/ 439753 h 716213"/>
              <a:gd name="connsiteX729" fmla="*/ 259121 w 1334036"/>
              <a:gd name="connsiteY729" fmla="*/ 239176 h 716213"/>
              <a:gd name="connsiteX730" fmla="*/ 263875 w 1334036"/>
              <a:gd name="connsiteY730" fmla="*/ 238328 h 716213"/>
              <a:gd name="connsiteX731" fmla="*/ 288311 w 1334036"/>
              <a:gd name="connsiteY731" fmla="*/ 192832 h 716213"/>
              <a:gd name="connsiteX732" fmla="*/ 647204 w 1334036"/>
              <a:gd name="connsiteY732" fmla="*/ 0 h 71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</a:cxnLst>
            <a:rect l="l" t="t" r="r" b="b"/>
            <a:pathLst>
              <a:path w="1334036" h="716213">
                <a:moveTo>
                  <a:pt x="859975" y="631700"/>
                </a:moveTo>
                <a:lnTo>
                  <a:pt x="883114" y="631700"/>
                </a:lnTo>
                <a:cubicBezTo>
                  <a:pt x="884395" y="631700"/>
                  <a:pt x="885433" y="632539"/>
                  <a:pt x="885433" y="633575"/>
                </a:cubicBezTo>
                <a:lnTo>
                  <a:pt x="885433" y="652751"/>
                </a:lnTo>
                <a:cubicBezTo>
                  <a:pt x="885433" y="653787"/>
                  <a:pt x="884395" y="654626"/>
                  <a:pt x="883114" y="654626"/>
                </a:cubicBezTo>
                <a:lnTo>
                  <a:pt x="859975" y="654626"/>
                </a:lnTo>
                <a:cubicBezTo>
                  <a:pt x="858694" y="654626"/>
                  <a:pt x="857656" y="653787"/>
                  <a:pt x="857656" y="652751"/>
                </a:cubicBezTo>
                <a:lnTo>
                  <a:pt x="857656" y="633575"/>
                </a:lnTo>
                <a:cubicBezTo>
                  <a:pt x="857656" y="632539"/>
                  <a:pt x="858694" y="631700"/>
                  <a:pt x="859975" y="631700"/>
                </a:cubicBezTo>
                <a:close/>
                <a:moveTo>
                  <a:pt x="821778" y="631700"/>
                </a:moveTo>
                <a:lnTo>
                  <a:pt x="844917" y="631700"/>
                </a:lnTo>
                <a:cubicBezTo>
                  <a:pt x="846198" y="631700"/>
                  <a:pt x="847236" y="632539"/>
                  <a:pt x="847236" y="633575"/>
                </a:cubicBezTo>
                <a:lnTo>
                  <a:pt x="847236" y="652751"/>
                </a:lnTo>
                <a:cubicBezTo>
                  <a:pt x="847236" y="653787"/>
                  <a:pt x="846198" y="654626"/>
                  <a:pt x="844917" y="654626"/>
                </a:cubicBezTo>
                <a:lnTo>
                  <a:pt x="821778" y="654626"/>
                </a:lnTo>
                <a:cubicBezTo>
                  <a:pt x="820497" y="654626"/>
                  <a:pt x="819459" y="653787"/>
                  <a:pt x="819459" y="652751"/>
                </a:cubicBezTo>
                <a:lnTo>
                  <a:pt x="819459" y="633575"/>
                </a:lnTo>
                <a:cubicBezTo>
                  <a:pt x="819459" y="632539"/>
                  <a:pt x="820497" y="631700"/>
                  <a:pt x="821778" y="631700"/>
                </a:cubicBezTo>
                <a:close/>
                <a:moveTo>
                  <a:pt x="530382" y="631700"/>
                </a:moveTo>
                <a:lnTo>
                  <a:pt x="553521" y="631700"/>
                </a:lnTo>
                <a:cubicBezTo>
                  <a:pt x="554802" y="631700"/>
                  <a:pt x="555840" y="632539"/>
                  <a:pt x="555840" y="633575"/>
                </a:cubicBezTo>
                <a:lnTo>
                  <a:pt x="555840" y="652751"/>
                </a:lnTo>
                <a:cubicBezTo>
                  <a:pt x="555840" y="653787"/>
                  <a:pt x="554802" y="654626"/>
                  <a:pt x="553521" y="654626"/>
                </a:cubicBezTo>
                <a:lnTo>
                  <a:pt x="530382" y="654626"/>
                </a:lnTo>
                <a:cubicBezTo>
                  <a:pt x="529101" y="654626"/>
                  <a:pt x="528063" y="653787"/>
                  <a:pt x="528063" y="652751"/>
                </a:cubicBezTo>
                <a:lnTo>
                  <a:pt x="528063" y="633575"/>
                </a:lnTo>
                <a:cubicBezTo>
                  <a:pt x="528063" y="632539"/>
                  <a:pt x="529101" y="631700"/>
                  <a:pt x="530382" y="631700"/>
                </a:cubicBezTo>
                <a:close/>
                <a:moveTo>
                  <a:pt x="492185" y="631700"/>
                </a:moveTo>
                <a:lnTo>
                  <a:pt x="515324" y="631700"/>
                </a:lnTo>
                <a:cubicBezTo>
                  <a:pt x="516605" y="631700"/>
                  <a:pt x="517643" y="632539"/>
                  <a:pt x="517643" y="633575"/>
                </a:cubicBezTo>
                <a:lnTo>
                  <a:pt x="517643" y="652751"/>
                </a:lnTo>
                <a:cubicBezTo>
                  <a:pt x="517643" y="653787"/>
                  <a:pt x="516605" y="654626"/>
                  <a:pt x="515324" y="654626"/>
                </a:cubicBezTo>
                <a:lnTo>
                  <a:pt x="492185" y="654626"/>
                </a:lnTo>
                <a:cubicBezTo>
                  <a:pt x="490904" y="654626"/>
                  <a:pt x="489866" y="653787"/>
                  <a:pt x="489866" y="652751"/>
                </a:cubicBezTo>
                <a:lnTo>
                  <a:pt x="489866" y="633575"/>
                </a:lnTo>
                <a:cubicBezTo>
                  <a:pt x="489866" y="632539"/>
                  <a:pt x="490904" y="631700"/>
                  <a:pt x="492185" y="631700"/>
                </a:cubicBezTo>
                <a:close/>
                <a:moveTo>
                  <a:pt x="689086" y="630836"/>
                </a:moveTo>
                <a:lnTo>
                  <a:pt x="806493" y="630836"/>
                </a:lnTo>
                <a:cubicBezTo>
                  <a:pt x="807899" y="630836"/>
                  <a:pt x="809039" y="631758"/>
                  <a:pt x="809039" y="632895"/>
                </a:cubicBezTo>
                <a:lnTo>
                  <a:pt x="809039" y="653431"/>
                </a:lnTo>
                <a:cubicBezTo>
                  <a:pt x="809039" y="654568"/>
                  <a:pt x="807899" y="655490"/>
                  <a:pt x="806493" y="655490"/>
                </a:cubicBezTo>
                <a:lnTo>
                  <a:pt x="689086" y="655490"/>
                </a:lnTo>
                <a:cubicBezTo>
                  <a:pt x="687680" y="655490"/>
                  <a:pt x="686540" y="654568"/>
                  <a:pt x="686540" y="653431"/>
                </a:cubicBezTo>
                <a:lnTo>
                  <a:pt x="686540" y="632895"/>
                </a:lnTo>
                <a:cubicBezTo>
                  <a:pt x="686540" y="631758"/>
                  <a:pt x="687680" y="630836"/>
                  <a:pt x="689086" y="630836"/>
                </a:cubicBezTo>
                <a:close/>
                <a:moveTo>
                  <a:pt x="359493" y="630836"/>
                </a:moveTo>
                <a:lnTo>
                  <a:pt x="476900" y="630836"/>
                </a:lnTo>
                <a:cubicBezTo>
                  <a:pt x="478306" y="630836"/>
                  <a:pt x="479446" y="631758"/>
                  <a:pt x="479446" y="632895"/>
                </a:cubicBezTo>
                <a:lnTo>
                  <a:pt x="479446" y="653431"/>
                </a:lnTo>
                <a:cubicBezTo>
                  <a:pt x="479446" y="654568"/>
                  <a:pt x="478306" y="655490"/>
                  <a:pt x="476900" y="655490"/>
                </a:cubicBezTo>
                <a:lnTo>
                  <a:pt x="359493" y="655490"/>
                </a:lnTo>
                <a:cubicBezTo>
                  <a:pt x="358087" y="655490"/>
                  <a:pt x="356947" y="654568"/>
                  <a:pt x="356947" y="653431"/>
                </a:cubicBezTo>
                <a:lnTo>
                  <a:pt x="356947" y="632895"/>
                </a:lnTo>
                <a:cubicBezTo>
                  <a:pt x="356947" y="631758"/>
                  <a:pt x="358087" y="630836"/>
                  <a:pt x="359493" y="630836"/>
                </a:cubicBezTo>
                <a:close/>
                <a:moveTo>
                  <a:pt x="859975" y="599765"/>
                </a:moveTo>
                <a:lnTo>
                  <a:pt x="883114" y="599765"/>
                </a:lnTo>
                <a:cubicBezTo>
                  <a:pt x="884395" y="599765"/>
                  <a:pt x="885433" y="600604"/>
                  <a:pt x="885433" y="601640"/>
                </a:cubicBezTo>
                <a:lnTo>
                  <a:pt x="885433" y="620817"/>
                </a:lnTo>
                <a:cubicBezTo>
                  <a:pt x="885433" y="621852"/>
                  <a:pt x="884395" y="622692"/>
                  <a:pt x="883114" y="622692"/>
                </a:cubicBezTo>
                <a:lnTo>
                  <a:pt x="859975" y="622692"/>
                </a:lnTo>
                <a:cubicBezTo>
                  <a:pt x="858694" y="622692"/>
                  <a:pt x="857656" y="621852"/>
                  <a:pt x="857656" y="620817"/>
                </a:cubicBezTo>
                <a:lnTo>
                  <a:pt x="857656" y="601640"/>
                </a:lnTo>
                <a:cubicBezTo>
                  <a:pt x="857656" y="600604"/>
                  <a:pt x="858694" y="599765"/>
                  <a:pt x="859975" y="599765"/>
                </a:cubicBezTo>
                <a:close/>
                <a:moveTo>
                  <a:pt x="821778" y="599765"/>
                </a:moveTo>
                <a:lnTo>
                  <a:pt x="844917" y="599765"/>
                </a:lnTo>
                <a:cubicBezTo>
                  <a:pt x="846198" y="599765"/>
                  <a:pt x="847236" y="600604"/>
                  <a:pt x="847236" y="601640"/>
                </a:cubicBezTo>
                <a:lnTo>
                  <a:pt x="847236" y="620817"/>
                </a:lnTo>
                <a:cubicBezTo>
                  <a:pt x="847236" y="621852"/>
                  <a:pt x="846198" y="622692"/>
                  <a:pt x="844917" y="622692"/>
                </a:cubicBezTo>
                <a:lnTo>
                  <a:pt x="821778" y="622692"/>
                </a:lnTo>
                <a:cubicBezTo>
                  <a:pt x="820497" y="622692"/>
                  <a:pt x="819459" y="621852"/>
                  <a:pt x="819459" y="620817"/>
                </a:cubicBezTo>
                <a:lnTo>
                  <a:pt x="819459" y="601640"/>
                </a:lnTo>
                <a:cubicBezTo>
                  <a:pt x="819459" y="600604"/>
                  <a:pt x="820497" y="599765"/>
                  <a:pt x="821778" y="599765"/>
                </a:cubicBezTo>
                <a:close/>
                <a:moveTo>
                  <a:pt x="530382" y="599765"/>
                </a:moveTo>
                <a:lnTo>
                  <a:pt x="553521" y="599765"/>
                </a:lnTo>
                <a:cubicBezTo>
                  <a:pt x="554802" y="599765"/>
                  <a:pt x="555840" y="600604"/>
                  <a:pt x="555840" y="601640"/>
                </a:cubicBezTo>
                <a:lnTo>
                  <a:pt x="555840" y="620817"/>
                </a:lnTo>
                <a:cubicBezTo>
                  <a:pt x="555840" y="621852"/>
                  <a:pt x="554802" y="622692"/>
                  <a:pt x="553521" y="622692"/>
                </a:cubicBezTo>
                <a:lnTo>
                  <a:pt x="530382" y="622692"/>
                </a:lnTo>
                <a:cubicBezTo>
                  <a:pt x="529101" y="622692"/>
                  <a:pt x="528063" y="621852"/>
                  <a:pt x="528063" y="620817"/>
                </a:cubicBezTo>
                <a:lnTo>
                  <a:pt x="528063" y="601640"/>
                </a:lnTo>
                <a:cubicBezTo>
                  <a:pt x="528063" y="600604"/>
                  <a:pt x="529101" y="599765"/>
                  <a:pt x="530382" y="599765"/>
                </a:cubicBezTo>
                <a:close/>
                <a:moveTo>
                  <a:pt x="492185" y="599765"/>
                </a:moveTo>
                <a:lnTo>
                  <a:pt x="515324" y="599765"/>
                </a:lnTo>
                <a:cubicBezTo>
                  <a:pt x="516605" y="599765"/>
                  <a:pt x="517643" y="600604"/>
                  <a:pt x="517643" y="601640"/>
                </a:cubicBezTo>
                <a:lnTo>
                  <a:pt x="517643" y="620817"/>
                </a:lnTo>
                <a:cubicBezTo>
                  <a:pt x="517643" y="621852"/>
                  <a:pt x="516605" y="622692"/>
                  <a:pt x="515324" y="622692"/>
                </a:cubicBezTo>
                <a:lnTo>
                  <a:pt x="492185" y="622692"/>
                </a:lnTo>
                <a:cubicBezTo>
                  <a:pt x="490904" y="622692"/>
                  <a:pt x="489866" y="621852"/>
                  <a:pt x="489866" y="620817"/>
                </a:cubicBezTo>
                <a:lnTo>
                  <a:pt x="489866" y="601640"/>
                </a:lnTo>
                <a:cubicBezTo>
                  <a:pt x="489866" y="600604"/>
                  <a:pt x="490904" y="599765"/>
                  <a:pt x="492185" y="599765"/>
                </a:cubicBezTo>
                <a:close/>
                <a:moveTo>
                  <a:pt x="689086" y="598902"/>
                </a:moveTo>
                <a:lnTo>
                  <a:pt x="806493" y="598902"/>
                </a:lnTo>
                <a:cubicBezTo>
                  <a:pt x="807899" y="598902"/>
                  <a:pt x="809039" y="599824"/>
                  <a:pt x="809039" y="600960"/>
                </a:cubicBezTo>
                <a:lnTo>
                  <a:pt x="809039" y="621496"/>
                </a:lnTo>
                <a:cubicBezTo>
                  <a:pt x="809039" y="622634"/>
                  <a:pt x="807899" y="623555"/>
                  <a:pt x="806493" y="623555"/>
                </a:cubicBezTo>
                <a:lnTo>
                  <a:pt x="689086" y="623555"/>
                </a:lnTo>
                <a:cubicBezTo>
                  <a:pt x="687680" y="623555"/>
                  <a:pt x="686540" y="622634"/>
                  <a:pt x="686540" y="621496"/>
                </a:cubicBezTo>
                <a:lnTo>
                  <a:pt x="686540" y="600960"/>
                </a:lnTo>
                <a:cubicBezTo>
                  <a:pt x="686540" y="599824"/>
                  <a:pt x="687680" y="598902"/>
                  <a:pt x="689086" y="598902"/>
                </a:cubicBezTo>
                <a:close/>
                <a:moveTo>
                  <a:pt x="359493" y="598902"/>
                </a:moveTo>
                <a:lnTo>
                  <a:pt x="476900" y="598902"/>
                </a:lnTo>
                <a:cubicBezTo>
                  <a:pt x="478306" y="598902"/>
                  <a:pt x="479446" y="599824"/>
                  <a:pt x="479446" y="600960"/>
                </a:cubicBezTo>
                <a:lnTo>
                  <a:pt x="479446" y="621496"/>
                </a:lnTo>
                <a:cubicBezTo>
                  <a:pt x="479446" y="622634"/>
                  <a:pt x="478306" y="623555"/>
                  <a:pt x="476900" y="623555"/>
                </a:cubicBezTo>
                <a:lnTo>
                  <a:pt x="359493" y="623555"/>
                </a:lnTo>
                <a:cubicBezTo>
                  <a:pt x="358087" y="623555"/>
                  <a:pt x="356947" y="622634"/>
                  <a:pt x="356947" y="621496"/>
                </a:cubicBezTo>
                <a:lnTo>
                  <a:pt x="356947" y="600960"/>
                </a:lnTo>
                <a:cubicBezTo>
                  <a:pt x="356947" y="599824"/>
                  <a:pt x="358087" y="598902"/>
                  <a:pt x="359493" y="598902"/>
                </a:cubicBezTo>
                <a:close/>
                <a:moveTo>
                  <a:pt x="859975" y="567830"/>
                </a:moveTo>
                <a:lnTo>
                  <a:pt x="883114" y="567830"/>
                </a:lnTo>
                <a:cubicBezTo>
                  <a:pt x="884395" y="567830"/>
                  <a:pt x="885433" y="568670"/>
                  <a:pt x="885433" y="569705"/>
                </a:cubicBezTo>
                <a:lnTo>
                  <a:pt x="885433" y="588882"/>
                </a:lnTo>
                <a:cubicBezTo>
                  <a:pt x="885433" y="589918"/>
                  <a:pt x="884395" y="590758"/>
                  <a:pt x="883114" y="590758"/>
                </a:cubicBezTo>
                <a:lnTo>
                  <a:pt x="859975" y="590758"/>
                </a:lnTo>
                <a:cubicBezTo>
                  <a:pt x="858694" y="590758"/>
                  <a:pt x="857656" y="589918"/>
                  <a:pt x="857656" y="588882"/>
                </a:cubicBezTo>
                <a:lnTo>
                  <a:pt x="857656" y="569705"/>
                </a:lnTo>
                <a:cubicBezTo>
                  <a:pt x="857656" y="568670"/>
                  <a:pt x="858694" y="567830"/>
                  <a:pt x="859975" y="567830"/>
                </a:cubicBezTo>
                <a:close/>
                <a:moveTo>
                  <a:pt x="821778" y="567830"/>
                </a:moveTo>
                <a:lnTo>
                  <a:pt x="844917" y="567830"/>
                </a:lnTo>
                <a:cubicBezTo>
                  <a:pt x="846198" y="567830"/>
                  <a:pt x="847236" y="568670"/>
                  <a:pt x="847236" y="569705"/>
                </a:cubicBezTo>
                <a:lnTo>
                  <a:pt x="847236" y="588882"/>
                </a:lnTo>
                <a:cubicBezTo>
                  <a:pt x="847236" y="589918"/>
                  <a:pt x="846198" y="590758"/>
                  <a:pt x="844917" y="590758"/>
                </a:cubicBezTo>
                <a:lnTo>
                  <a:pt x="821778" y="590758"/>
                </a:lnTo>
                <a:cubicBezTo>
                  <a:pt x="820497" y="590758"/>
                  <a:pt x="819459" y="589918"/>
                  <a:pt x="819459" y="588882"/>
                </a:cubicBezTo>
                <a:lnTo>
                  <a:pt x="819459" y="569705"/>
                </a:lnTo>
                <a:cubicBezTo>
                  <a:pt x="819459" y="568670"/>
                  <a:pt x="820497" y="567830"/>
                  <a:pt x="821778" y="567830"/>
                </a:cubicBezTo>
                <a:close/>
                <a:moveTo>
                  <a:pt x="530382" y="567830"/>
                </a:moveTo>
                <a:lnTo>
                  <a:pt x="553521" y="567830"/>
                </a:lnTo>
                <a:cubicBezTo>
                  <a:pt x="554802" y="567830"/>
                  <a:pt x="555840" y="568670"/>
                  <a:pt x="555840" y="569705"/>
                </a:cubicBezTo>
                <a:lnTo>
                  <a:pt x="555840" y="588882"/>
                </a:lnTo>
                <a:cubicBezTo>
                  <a:pt x="555840" y="589918"/>
                  <a:pt x="554802" y="590758"/>
                  <a:pt x="553521" y="590758"/>
                </a:cubicBezTo>
                <a:lnTo>
                  <a:pt x="530382" y="590758"/>
                </a:lnTo>
                <a:cubicBezTo>
                  <a:pt x="529101" y="590758"/>
                  <a:pt x="528063" y="589918"/>
                  <a:pt x="528063" y="588882"/>
                </a:cubicBezTo>
                <a:lnTo>
                  <a:pt x="528063" y="569705"/>
                </a:lnTo>
                <a:cubicBezTo>
                  <a:pt x="528063" y="568670"/>
                  <a:pt x="529101" y="567830"/>
                  <a:pt x="530382" y="567830"/>
                </a:cubicBezTo>
                <a:close/>
                <a:moveTo>
                  <a:pt x="492185" y="567830"/>
                </a:moveTo>
                <a:lnTo>
                  <a:pt x="515324" y="567830"/>
                </a:lnTo>
                <a:cubicBezTo>
                  <a:pt x="516605" y="567830"/>
                  <a:pt x="517643" y="568670"/>
                  <a:pt x="517643" y="569705"/>
                </a:cubicBezTo>
                <a:lnTo>
                  <a:pt x="517643" y="588882"/>
                </a:lnTo>
                <a:cubicBezTo>
                  <a:pt x="517643" y="589918"/>
                  <a:pt x="516605" y="590758"/>
                  <a:pt x="515324" y="590758"/>
                </a:cubicBezTo>
                <a:lnTo>
                  <a:pt x="492185" y="590758"/>
                </a:lnTo>
                <a:cubicBezTo>
                  <a:pt x="490904" y="590758"/>
                  <a:pt x="489866" y="589918"/>
                  <a:pt x="489866" y="588882"/>
                </a:cubicBezTo>
                <a:lnTo>
                  <a:pt x="489866" y="569705"/>
                </a:lnTo>
                <a:cubicBezTo>
                  <a:pt x="489866" y="568670"/>
                  <a:pt x="490904" y="567830"/>
                  <a:pt x="492185" y="567830"/>
                </a:cubicBezTo>
                <a:close/>
                <a:moveTo>
                  <a:pt x="689086" y="566967"/>
                </a:moveTo>
                <a:lnTo>
                  <a:pt x="806493" y="566967"/>
                </a:lnTo>
                <a:cubicBezTo>
                  <a:pt x="807899" y="566967"/>
                  <a:pt x="809039" y="567889"/>
                  <a:pt x="809039" y="569025"/>
                </a:cubicBezTo>
                <a:lnTo>
                  <a:pt x="809039" y="589562"/>
                </a:lnTo>
                <a:cubicBezTo>
                  <a:pt x="809039" y="590699"/>
                  <a:pt x="807899" y="591620"/>
                  <a:pt x="806493" y="591620"/>
                </a:cubicBezTo>
                <a:lnTo>
                  <a:pt x="689086" y="591620"/>
                </a:lnTo>
                <a:cubicBezTo>
                  <a:pt x="687680" y="591620"/>
                  <a:pt x="686540" y="590699"/>
                  <a:pt x="686540" y="589562"/>
                </a:cubicBezTo>
                <a:lnTo>
                  <a:pt x="686540" y="569025"/>
                </a:lnTo>
                <a:cubicBezTo>
                  <a:pt x="686540" y="567889"/>
                  <a:pt x="687680" y="566967"/>
                  <a:pt x="689086" y="566967"/>
                </a:cubicBezTo>
                <a:close/>
                <a:moveTo>
                  <a:pt x="359493" y="566967"/>
                </a:moveTo>
                <a:lnTo>
                  <a:pt x="476900" y="566967"/>
                </a:lnTo>
                <a:cubicBezTo>
                  <a:pt x="478306" y="566967"/>
                  <a:pt x="479446" y="567889"/>
                  <a:pt x="479446" y="569025"/>
                </a:cubicBezTo>
                <a:lnTo>
                  <a:pt x="479446" y="589562"/>
                </a:lnTo>
                <a:cubicBezTo>
                  <a:pt x="479446" y="590699"/>
                  <a:pt x="478306" y="591620"/>
                  <a:pt x="476900" y="591620"/>
                </a:cubicBezTo>
                <a:lnTo>
                  <a:pt x="359493" y="591620"/>
                </a:lnTo>
                <a:cubicBezTo>
                  <a:pt x="358087" y="591620"/>
                  <a:pt x="356947" y="590699"/>
                  <a:pt x="356947" y="589562"/>
                </a:cubicBezTo>
                <a:lnTo>
                  <a:pt x="356947" y="569025"/>
                </a:lnTo>
                <a:cubicBezTo>
                  <a:pt x="356947" y="567889"/>
                  <a:pt x="358087" y="566967"/>
                  <a:pt x="359493" y="566967"/>
                </a:cubicBezTo>
                <a:close/>
                <a:moveTo>
                  <a:pt x="859975" y="535896"/>
                </a:moveTo>
                <a:lnTo>
                  <a:pt x="883114" y="535896"/>
                </a:lnTo>
                <a:cubicBezTo>
                  <a:pt x="884395" y="535896"/>
                  <a:pt x="885433" y="536736"/>
                  <a:pt x="885433" y="537771"/>
                </a:cubicBezTo>
                <a:lnTo>
                  <a:pt x="885433" y="556948"/>
                </a:lnTo>
                <a:cubicBezTo>
                  <a:pt x="885433" y="557983"/>
                  <a:pt x="884395" y="558823"/>
                  <a:pt x="883114" y="558823"/>
                </a:cubicBezTo>
                <a:lnTo>
                  <a:pt x="859975" y="558823"/>
                </a:lnTo>
                <a:cubicBezTo>
                  <a:pt x="858694" y="558823"/>
                  <a:pt x="857656" y="557983"/>
                  <a:pt x="857656" y="556948"/>
                </a:cubicBezTo>
                <a:lnTo>
                  <a:pt x="857656" y="537771"/>
                </a:lnTo>
                <a:cubicBezTo>
                  <a:pt x="857656" y="536736"/>
                  <a:pt x="858694" y="535896"/>
                  <a:pt x="859975" y="535896"/>
                </a:cubicBezTo>
                <a:close/>
                <a:moveTo>
                  <a:pt x="821778" y="535896"/>
                </a:moveTo>
                <a:lnTo>
                  <a:pt x="844917" y="535896"/>
                </a:lnTo>
                <a:cubicBezTo>
                  <a:pt x="846198" y="535896"/>
                  <a:pt x="847236" y="536736"/>
                  <a:pt x="847236" y="537771"/>
                </a:cubicBezTo>
                <a:lnTo>
                  <a:pt x="847236" y="556948"/>
                </a:lnTo>
                <a:cubicBezTo>
                  <a:pt x="847236" y="557983"/>
                  <a:pt x="846198" y="558823"/>
                  <a:pt x="844917" y="558823"/>
                </a:cubicBezTo>
                <a:lnTo>
                  <a:pt x="821778" y="558823"/>
                </a:lnTo>
                <a:cubicBezTo>
                  <a:pt x="820497" y="558823"/>
                  <a:pt x="819459" y="557983"/>
                  <a:pt x="819459" y="556948"/>
                </a:cubicBezTo>
                <a:lnTo>
                  <a:pt x="819459" y="537771"/>
                </a:lnTo>
                <a:cubicBezTo>
                  <a:pt x="819459" y="536736"/>
                  <a:pt x="820497" y="535896"/>
                  <a:pt x="821778" y="535896"/>
                </a:cubicBezTo>
                <a:close/>
                <a:moveTo>
                  <a:pt x="530382" y="535896"/>
                </a:moveTo>
                <a:lnTo>
                  <a:pt x="553521" y="535896"/>
                </a:lnTo>
                <a:cubicBezTo>
                  <a:pt x="554802" y="535896"/>
                  <a:pt x="555840" y="536736"/>
                  <a:pt x="555840" y="537771"/>
                </a:cubicBezTo>
                <a:lnTo>
                  <a:pt x="555840" y="556948"/>
                </a:lnTo>
                <a:cubicBezTo>
                  <a:pt x="555840" y="557983"/>
                  <a:pt x="554802" y="558823"/>
                  <a:pt x="553521" y="558823"/>
                </a:cubicBezTo>
                <a:lnTo>
                  <a:pt x="530382" y="558823"/>
                </a:lnTo>
                <a:cubicBezTo>
                  <a:pt x="529101" y="558823"/>
                  <a:pt x="528063" y="557983"/>
                  <a:pt x="528063" y="556948"/>
                </a:cubicBezTo>
                <a:lnTo>
                  <a:pt x="528063" y="537771"/>
                </a:lnTo>
                <a:cubicBezTo>
                  <a:pt x="528063" y="536736"/>
                  <a:pt x="529101" y="535896"/>
                  <a:pt x="530382" y="535896"/>
                </a:cubicBezTo>
                <a:close/>
                <a:moveTo>
                  <a:pt x="492185" y="535896"/>
                </a:moveTo>
                <a:lnTo>
                  <a:pt x="515324" y="535896"/>
                </a:lnTo>
                <a:cubicBezTo>
                  <a:pt x="516605" y="535896"/>
                  <a:pt x="517643" y="536736"/>
                  <a:pt x="517643" y="537771"/>
                </a:cubicBezTo>
                <a:lnTo>
                  <a:pt x="517643" y="556948"/>
                </a:lnTo>
                <a:cubicBezTo>
                  <a:pt x="517643" y="557983"/>
                  <a:pt x="516605" y="558823"/>
                  <a:pt x="515324" y="558823"/>
                </a:cubicBezTo>
                <a:lnTo>
                  <a:pt x="492185" y="558823"/>
                </a:lnTo>
                <a:cubicBezTo>
                  <a:pt x="490904" y="558823"/>
                  <a:pt x="489866" y="557983"/>
                  <a:pt x="489866" y="556948"/>
                </a:cubicBezTo>
                <a:lnTo>
                  <a:pt x="489866" y="537771"/>
                </a:lnTo>
                <a:cubicBezTo>
                  <a:pt x="489866" y="536736"/>
                  <a:pt x="490904" y="535896"/>
                  <a:pt x="492185" y="535896"/>
                </a:cubicBezTo>
                <a:close/>
                <a:moveTo>
                  <a:pt x="689086" y="535033"/>
                </a:moveTo>
                <a:lnTo>
                  <a:pt x="806493" y="535033"/>
                </a:lnTo>
                <a:cubicBezTo>
                  <a:pt x="807899" y="535033"/>
                  <a:pt x="809039" y="535954"/>
                  <a:pt x="809039" y="537091"/>
                </a:cubicBezTo>
                <a:lnTo>
                  <a:pt x="809039" y="557627"/>
                </a:lnTo>
                <a:cubicBezTo>
                  <a:pt x="809039" y="558764"/>
                  <a:pt x="807899" y="559686"/>
                  <a:pt x="806493" y="559686"/>
                </a:cubicBezTo>
                <a:lnTo>
                  <a:pt x="689086" y="559686"/>
                </a:lnTo>
                <a:cubicBezTo>
                  <a:pt x="687680" y="559686"/>
                  <a:pt x="686540" y="558764"/>
                  <a:pt x="686540" y="557627"/>
                </a:cubicBezTo>
                <a:lnTo>
                  <a:pt x="686540" y="537091"/>
                </a:lnTo>
                <a:cubicBezTo>
                  <a:pt x="686540" y="535954"/>
                  <a:pt x="687680" y="535033"/>
                  <a:pt x="689086" y="535033"/>
                </a:cubicBezTo>
                <a:close/>
                <a:moveTo>
                  <a:pt x="359493" y="535033"/>
                </a:moveTo>
                <a:lnTo>
                  <a:pt x="476900" y="535033"/>
                </a:lnTo>
                <a:cubicBezTo>
                  <a:pt x="478306" y="535033"/>
                  <a:pt x="479446" y="535954"/>
                  <a:pt x="479446" y="537091"/>
                </a:cubicBezTo>
                <a:lnTo>
                  <a:pt x="479446" y="557627"/>
                </a:lnTo>
                <a:cubicBezTo>
                  <a:pt x="479446" y="558764"/>
                  <a:pt x="478306" y="559686"/>
                  <a:pt x="476900" y="559686"/>
                </a:cubicBezTo>
                <a:lnTo>
                  <a:pt x="359493" y="559686"/>
                </a:lnTo>
                <a:cubicBezTo>
                  <a:pt x="358087" y="559686"/>
                  <a:pt x="356947" y="558764"/>
                  <a:pt x="356947" y="557627"/>
                </a:cubicBezTo>
                <a:lnTo>
                  <a:pt x="356947" y="537091"/>
                </a:lnTo>
                <a:cubicBezTo>
                  <a:pt x="356947" y="535954"/>
                  <a:pt x="358087" y="535033"/>
                  <a:pt x="359493" y="535033"/>
                </a:cubicBezTo>
                <a:close/>
                <a:moveTo>
                  <a:pt x="859975" y="503962"/>
                </a:moveTo>
                <a:lnTo>
                  <a:pt x="883114" y="503962"/>
                </a:lnTo>
                <a:cubicBezTo>
                  <a:pt x="884395" y="503962"/>
                  <a:pt x="885433" y="504801"/>
                  <a:pt x="885433" y="505837"/>
                </a:cubicBezTo>
                <a:lnTo>
                  <a:pt x="885433" y="525013"/>
                </a:lnTo>
                <a:cubicBezTo>
                  <a:pt x="885433" y="526049"/>
                  <a:pt x="884395" y="526888"/>
                  <a:pt x="883114" y="526888"/>
                </a:cubicBezTo>
                <a:lnTo>
                  <a:pt x="859975" y="526888"/>
                </a:lnTo>
                <a:cubicBezTo>
                  <a:pt x="858694" y="526888"/>
                  <a:pt x="857656" y="526049"/>
                  <a:pt x="857656" y="525013"/>
                </a:cubicBezTo>
                <a:lnTo>
                  <a:pt x="857656" y="505837"/>
                </a:lnTo>
                <a:cubicBezTo>
                  <a:pt x="857656" y="504801"/>
                  <a:pt x="858694" y="503962"/>
                  <a:pt x="859975" y="503962"/>
                </a:cubicBezTo>
                <a:close/>
                <a:moveTo>
                  <a:pt x="821778" y="503962"/>
                </a:moveTo>
                <a:lnTo>
                  <a:pt x="844917" y="503962"/>
                </a:lnTo>
                <a:cubicBezTo>
                  <a:pt x="846198" y="503962"/>
                  <a:pt x="847236" y="504801"/>
                  <a:pt x="847236" y="505837"/>
                </a:cubicBezTo>
                <a:lnTo>
                  <a:pt x="847236" y="525013"/>
                </a:lnTo>
                <a:cubicBezTo>
                  <a:pt x="847236" y="526049"/>
                  <a:pt x="846198" y="526888"/>
                  <a:pt x="844917" y="526888"/>
                </a:cubicBezTo>
                <a:lnTo>
                  <a:pt x="821778" y="526888"/>
                </a:lnTo>
                <a:cubicBezTo>
                  <a:pt x="820497" y="526888"/>
                  <a:pt x="819459" y="526049"/>
                  <a:pt x="819459" y="525013"/>
                </a:cubicBezTo>
                <a:lnTo>
                  <a:pt x="819459" y="505837"/>
                </a:lnTo>
                <a:cubicBezTo>
                  <a:pt x="819459" y="504801"/>
                  <a:pt x="820497" y="503962"/>
                  <a:pt x="821778" y="503962"/>
                </a:cubicBezTo>
                <a:close/>
                <a:moveTo>
                  <a:pt x="530382" y="503962"/>
                </a:moveTo>
                <a:lnTo>
                  <a:pt x="553521" y="503962"/>
                </a:lnTo>
                <a:cubicBezTo>
                  <a:pt x="554802" y="503962"/>
                  <a:pt x="555840" y="504801"/>
                  <a:pt x="555840" y="505837"/>
                </a:cubicBezTo>
                <a:lnTo>
                  <a:pt x="555840" y="525013"/>
                </a:lnTo>
                <a:cubicBezTo>
                  <a:pt x="555840" y="526049"/>
                  <a:pt x="554802" y="526888"/>
                  <a:pt x="553521" y="526888"/>
                </a:cubicBezTo>
                <a:lnTo>
                  <a:pt x="530382" y="526888"/>
                </a:lnTo>
                <a:cubicBezTo>
                  <a:pt x="529101" y="526888"/>
                  <a:pt x="528063" y="526049"/>
                  <a:pt x="528063" y="525013"/>
                </a:cubicBezTo>
                <a:lnTo>
                  <a:pt x="528063" y="505837"/>
                </a:lnTo>
                <a:cubicBezTo>
                  <a:pt x="528063" y="504801"/>
                  <a:pt x="529101" y="503962"/>
                  <a:pt x="530382" y="503962"/>
                </a:cubicBezTo>
                <a:close/>
                <a:moveTo>
                  <a:pt x="492185" y="503962"/>
                </a:moveTo>
                <a:lnTo>
                  <a:pt x="515324" y="503962"/>
                </a:lnTo>
                <a:cubicBezTo>
                  <a:pt x="516605" y="503962"/>
                  <a:pt x="517643" y="504801"/>
                  <a:pt x="517643" y="505837"/>
                </a:cubicBezTo>
                <a:lnTo>
                  <a:pt x="517643" y="525013"/>
                </a:lnTo>
                <a:cubicBezTo>
                  <a:pt x="517643" y="526049"/>
                  <a:pt x="516605" y="526888"/>
                  <a:pt x="515324" y="526888"/>
                </a:cubicBezTo>
                <a:lnTo>
                  <a:pt x="492185" y="526888"/>
                </a:lnTo>
                <a:cubicBezTo>
                  <a:pt x="490904" y="526888"/>
                  <a:pt x="489866" y="526049"/>
                  <a:pt x="489866" y="525013"/>
                </a:cubicBezTo>
                <a:lnTo>
                  <a:pt x="489866" y="505837"/>
                </a:lnTo>
                <a:cubicBezTo>
                  <a:pt x="489866" y="504801"/>
                  <a:pt x="490904" y="503962"/>
                  <a:pt x="492185" y="503962"/>
                </a:cubicBezTo>
                <a:close/>
                <a:moveTo>
                  <a:pt x="689086" y="503098"/>
                </a:moveTo>
                <a:lnTo>
                  <a:pt x="806493" y="503098"/>
                </a:lnTo>
                <a:cubicBezTo>
                  <a:pt x="807899" y="503098"/>
                  <a:pt x="809039" y="504020"/>
                  <a:pt x="809039" y="505157"/>
                </a:cubicBezTo>
                <a:lnTo>
                  <a:pt x="809039" y="525692"/>
                </a:lnTo>
                <a:cubicBezTo>
                  <a:pt x="809039" y="526829"/>
                  <a:pt x="807899" y="527752"/>
                  <a:pt x="806493" y="527752"/>
                </a:cubicBezTo>
                <a:lnTo>
                  <a:pt x="689086" y="527752"/>
                </a:lnTo>
                <a:cubicBezTo>
                  <a:pt x="687680" y="527752"/>
                  <a:pt x="686540" y="526829"/>
                  <a:pt x="686540" y="525692"/>
                </a:cubicBezTo>
                <a:lnTo>
                  <a:pt x="686540" y="505157"/>
                </a:lnTo>
                <a:cubicBezTo>
                  <a:pt x="686540" y="504020"/>
                  <a:pt x="687680" y="503098"/>
                  <a:pt x="689086" y="503098"/>
                </a:cubicBezTo>
                <a:close/>
                <a:moveTo>
                  <a:pt x="359493" y="503098"/>
                </a:moveTo>
                <a:lnTo>
                  <a:pt x="476900" y="503098"/>
                </a:lnTo>
                <a:cubicBezTo>
                  <a:pt x="478306" y="503098"/>
                  <a:pt x="479446" y="504020"/>
                  <a:pt x="479446" y="505157"/>
                </a:cubicBezTo>
                <a:lnTo>
                  <a:pt x="479446" y="525692"/>
                </a:lnTo>
                <a:cubicBezTo>
                  <a:pt x="479446" y="526829"/>
                  <a:pt x="478306" y="527752"/>
                  <a:pt x="476900" y="527752"/>
                </a:cubicBezTo>
                <a:lnTo>
                  <a:pt x="359493" y="527752"/>
                </a:lnTo>
                <a:cubicBezTo>
                  <a:pt x="358087" y="527752"/>
                  <a:pt x="356947" y="526829"/>
                  <a:pt x="356947" y="525692"/>
                </a:cubicBezTo>
                <a:lnTo>
                  <a:pt x="356947" y="505157"/>
                </a:lnTo>
                <a:cubicBezTo>
                  <a:pt x="356947" y="504020"/>
                  <a:pt x="358087" y="503098"/>
                  <a:pt x="359493" y="503098"/>
                </a:cubicBezTo>
                <a:close/>
                <a:moveTo>
                  <a:pt x="859975" y="472027"/>
                </a:moveTo>
                <a:lnTo>
                  <a:pt x="883114" y="472027"/>
                </a:lnTo>
                <a:cubicBezTo>
                  <a:pt x="884395" y="472027"/>
                  <a:pt x="885433" y="472866"/>
                  <a:pt x="885433" y="473902"/>
                </a:cubicBezTo>
                <a:lnTo>
                  <a:pt x="885433" y="493078"/>
                </a:lnTo>
                <a:cubicBezTo>
                  <a:pt x="885433" y="494114"/>
                  <a:pt x="884395" y="494953"/>
                  <a:pt x="883114" y="494953"/>
                </a:cubicBezTo>
                <a:lnTo>
                  <a:pt x="859975" y="494953"/>
                </a:lnTo>
                <a:cubicBezTo>
                  <a:pt x="858694" y="494953"/>
                  <a:pt x="857656" y="494114"/>
                  <a:pt x="857656" y="493078"/>
                </a:cubicBezTo>
                <a:lnTo>
                  <a:pt x="857656" y="473902"/>
                </a:lnTo>
                <a:cubicBezTo>
                  <a:pt x="857656" y="472866"/>
                  <a:pt x="858694" y="472027"/>
                  <a:pt x="859975" y="472027"/>
                </a:cubicBezTo>
                <a:close/>
                <a:moveTo>
                  <a:pt x="821778" y="472027"/>
                </a:moveTo>
                <a:lnTo>
                  <a:pt x="844917" y="472027"/>
                </a:lnTo>
                <a:cubicBezTo>
                  <a:pt x="846198" y="472027"/>
                  <a:pt x="847236" y="472866"/>
                  <a:pt x="847236" y="473902"/>
                </a:cubicBezTo>
                <a:lnTo>
                  <a:pt x="847236" y="493078"/>
                </a:lnTo>
                <a:cubicBezTo>
                  <a:pt x="847236" y="494114"/>
                  <a:pt x="846198" y="494953"/>
                  <a:pt x="844917" y="494953"/>
                </a:cubicBezTo>
                <a:lnTo>
                  <a:pt x="821778" y="494953"/>
                </a:lnTo>
                <a:cubicBezTo>
                  <a:pt x="820497" y="494953"/>
                  <a:pt x="819459" y="494114"/>
                  <a:pt x="819459" y="493078"/>
                </a:cubicBezTo>
                <a:lnTo>
                  <a:pt x="819459" y="473902"/>
                </a:lnTo>
                <a:cubicBezTo>
                  <a:pt x="819459" y="472866"/>
                  <a:pt x="820497" y="472027"/>
                  <a:pt x="821778" y="472027"/>
                </a:cubicBezTo>
                <a:close/>
                <a:moveTo>
                  <a:pt x="530382" y="472027"/>
                </a:moveTo>
                <a:lnTo>
                  <a:pt x="553521" y="472027"/>
                </a:lnTo>
                <a:cubicBezTo>
                  <a:pt x="554802" y="472027"/>
                  <a:pt x="555840" y="472866"/>
                  <a:pt x="555840" y="473902"/>
                </a:cubicBezTo>
                <a:lnTo>
                  <a:pt x="555840" y="493078"/>
                </a:lnTo>
                <a:cubicBezTo>
                  <a:pt x="555840" y="494114"/>
                  <a:pt x="554802" y="494953"/>
                  <a:pt x="553521" y="494953"/>
                </a:cubicBezTo>
                <a:lnTo>
                  <a:pt x="530382" y="494953"/>
                </a:lnTo>
                <a:cubicBezTo>
                  <a:pt x="529101" y="494953"/>
                  <a:pt x="528063" y="494114"/>
                  <a:pt x="528063" y="493078"/>
                </a:cubicBezTo>
                <a:lnTo>
                  <a:pt x="528063" y="473902"/>
                </a:lnTo>
                <a:cubicBezTo>
                  <a:pt x="528063" y="472866"/>
                  <a:pt x="529101" y="472027"/>
                  <a:pt x="530382" y="472027"/>
                </a:cubicBezTo>
                <a:close/>
                <a:moveTo>
                  <a:pt x="492185" y="472027"/>
                </a:moveTo>
                <a:lnTo>
                  <a:pt x="515324" y="472027"/>
                </a:lnTo>
                <a:cubicBezTo>
                  <a:pt x="516605" y="472027"/>
                  <a:pt x="517643" y="472866"/>
                  <a:pt x="517643" y="473902"/>
                </a:cubicBezTo>
                <a:lnTo>
                  <a:pt x="517643" y="493078"/>
                </a:lnTo>
                <a:cubicBezTo>
                  <a:pt x="517643" y="494114"/>
                  <a:pt x="516605" y="494953"/>
                  <a:pt x="515324" y="494953"/>
                </a:cubicBezTo>
                <a:lnTo>
                  <a:pt x="492185" y="494953"/>
                </a:lnTo>
                <a:cubicBezTo>
                  <a:pt x="490904" y="494953"/>
                  <a:pt x="489866" y="494114"/>
                  <a:pt x="489866" y="493078"/>
                </a:cubicBezTo>
                <a:lnTo>
                  <a:pt x="489866" y="473902"/>
                </a:lnTo>
                <a:cubicBezTo>
                  <a:pt x="489866" y="472866"/>
                  <a:pt x="490904" y="472027"/>
                  <a:pt x="492185" y="472027"/>
                </a:cubicBezTo>
                <a:close/>
                <a:moveTo>
                  <a:pt x="689086" y="471163"/>
                </a:moveTo>
                <a:lnTo>
                  <a:pt x="806493" y="471163"/>
                </a:lnTo>
                <a:cubicBezTo>
                  <a:pt x="807899" y="471163"/>
                  <a:pt x="809039" y="472085"/>
                  <a:pt x="809039" y="473222"/>
                </a:cubicBezTo>
                <a:lnTo>
                  <a:pt x="809039" y="493758"/>
                </a:lnTo>
                <a:cubicBezTo>
                  <a:pt x="809039" y="494895"/>
                  <a:pt x="807899" y="495817"/>
                  <a:pt x="806493" y="495817"/>
                </a:cubicBezTo>
                <a:lnTo>
                  <a:pt x="689086" y="495817"/>
                </a:lnTo>
                <a:cubicBezTo>
                  <a:pt x="687680" y="495817"/>
                  <a:pt x="686540" y="494895"/>
                  <a:pt x="686540" y="493758"/>
                </a:cubicBezTo>
                <a:lnTo>
                  <a:pt x="686540" y="473222"/>
                </a:lnTo>
                <a:cubicBezTo>
                  <a:pt x="686540" y="472085"/>
                  <a:pt x="687680" y="471163"/>
                  <a:pt x="689086" y="471163"/>
                </a:cubicBezTo>
                <a:close/>
                <a:moveTo>
                  <a:pt x="359493" y="471163"/>
                </a:moveTo>
                <a:lnTo>
                  <a:pt x="476900" y="471163"/>
                </a:lnTo>
                <a:cubicBezTo>
                  <a:pt x="478306" y="471163"/>
                  <a:pt x="479446" y="472085"/>
                  <a:pt x="479446" y="473222"/>
                </a:cubicBezTo>
                <a:lnTo>
                  <a:pt x="479446" y="493758"/>
                </a:lnTo>
                <a:cubicBezTo>
                  <a:pt x="479446" y="494895"/>
                  <a:pt x="478306" y="495817"/>
                  <a:pt x="476900" y="495817"/>
                </a:cubicBezTo>
                <a:lnTo>
                  <a:pt x="359493" y="495817"/>
                </a:lnTo>
                <a:cubicBezTo>
                  <a:pt x="358087" y="495817"/>
                  <a:pt x="356947" y="494895"/>
                  <a:pt x="356947" y="493758"/>
                </a:cubicBezTo>
                <a:lnTo>
                  <a:pt x="356947" y="473222"/>
                </a:lnTo>
                <a:cubicBezTo>
                  <a:pt x="356947" y="472085"/>
                  <a:pt x="358087" y="471163"/>
                  <a:pt x="359493" y="471163"/>
                </a:cubicBezTo>
                <a:close/>
                <a:moveTo>
                  <a:pt x="859975" y="440092"/>
                </a:moveTo>
                <a:lnTo>
                  <a:pt x="883114" y="440092"/>
                </a:lnTo>
                <a:cubicBezTo>
                  <a:pt x="884395" y="440092"/>
                  <a:pt x="885433" y="440932"/>
                  <a:pt x="885433" y="441967"/>
                </a:cubicBezTo>
                <a:lnTo>
                  <a:pt x="885433" y="461144"/>
                </a:lnTo>
                <a:cubicBezTo>
                  <a:pt x="885433" y="462179"/>
                  <a:pt x="884395" y="463019"/>
                  <a:pt x="883114" y="463019"/>
                </a:cubicBezTo>
                <a:lnTo>
                  <a:pt x="859975" y="463019"/>
                </a:lnTo>
                <a:cubicBezTo>
                  <a:pt x="858694" y="463019"/>
                  <a:pt x="857656" y="462179"/>
                  <a:pt x="857656" y="461144"/>
                </a:cubicBezTo>
                <a:lnTo>
                  <a:pt x="857656" y="441967"/>
                </a:lnTo>
                <a:cubicBezTo>
                  <a:pt x="857656" y="440932"/>
                  <a:pt x="858694" y="440092"/>
                  <a:pt x="859975" y="440092"/>
                </a:cubicBezTo>
                <a:close/>
                <a:moveTo>
                  <a:pt x="821778" y="440092"/>
                </a:moveTo>
                <a:lnTo>
                  <a:pt x="844917" y="440092"/>
                </a:lnTo>
                <a:cubicBezTo>
                  <a:pt x="846198" y="440092"/>
                  <a:pt x="847236" y="440932"/>
                  <a:pt x="847236" y="441967"/>
                </a:cubicBezTo>
                <a:lnTo>
                  <a:pt x="847236" y="461144"/>
                </a:lnTo>
                <a:cubicBezTo>
                  <a:pt x="847236" y="462179"/>
                  <a:pt x="846198" y="463019"/>
                  <a:pt x="844917" y="463019"/>
                </a:cubicBezTo>
                <a:lnTo>
                  <a:pt x="821778" y="463019"/>
                </a:lnTo>
                <a:cubicBezTo>
                  <a:pt x="820497" y="463019"/>
                  <a:pt x="819459" y="462179"/>
                  <a:pt x="819459" y="461144"/>
                </a:cubicBezTo>
                <a:lnTo>
                  <a:pt x="819459" y="441967"/>
                </a:lnTo>
                <a:cubicBezTo>
                  <a:pt x="819459" y="440932"/>
                  <a:pt x="820497" y="440092"/>
                  <a:pt x="821778" y="440092"/>
                </a:cubicBezTo>
                <a:close/>
                <a:moveTo>
                  <a:pt x="530382" y="440092"/>
                </a:moveTo>
                <a:lnTo>
                  <a:pt x="553521" y="440092"/>
                </a:lnTo>
                <a:cubicBezTo>
                  <a:pt x="554802" y="440092"/>
                  <a:pt x="555840" y="440932"/>
                  <a:pt x="555840" y="441967"/>
                </a:cubicBezTo>
                <a:lnTo>
                  <a:pt x="555840" y="461144"/>
                </a:lnTo>
                <a:cubicBezTo>
                  <a:pt x="555840" y="462179"/>
                  <a:pt x="554802" y="463019"/>
                  <a:pt x="553521" y="463019"/>
                </a:cubicBezTo>
                <a:lnTo>
                  <a:pt x="530382" y="463019"/>
                </a:lnTo>
                <a:cubicBezTo>
                  <a:pt x="529101" y="463019"/>
                  <a:pt x="528063" y="462179"/>
                  <a:pt x="528063" y="461144"/>
                </a:cubicBezTo>
                <a:lnTo>
                  <a:pt x="528063" y="441967"/>
                </a:lnTo>
                <a:cubicBezTo>
                  <a:pt x="528063" y="440932"/>
                  <a:pt x="529101" y="440092"/>
                  <a:pt x="530382" y="440092"/>
                </a:cubicBezTo>
                <a:close/>
                <a:moveTo>
                  <a:pt x="492185" y="440092"/>
                </a:moveTo>
                <a:lnTo>
                  <a:pt x="515324" y="440092"/>
                </a:lnTo>
                <a:cubicBezTo>
                  <a:pt x="516605" y="440092"/>
                  <a:pt x="517643" y="440932"/>
                  <a:pt x="517643" y="441967"/>
                </a:cubicBezTo>
                <a:lnTo>
                  <a:pt x="517643" y="461144"/>
                </a:lnTo>
                <a:cubicBezTo>
                  <a:pt x="517643" y="462179"/>
                  <a:pt x="516605" y="463019"/>
                  <a:pt x="515324" y="463019"/>
                </a:cubicBezTo>
                <a:lnTo>
                  <a:pt x="492185" y="463019"/>
                </a:lnTo>
                <a:cubicBezTo>
                  <a:pt x="490904" y="463019"/>
                  <a:pt x="489866" y="462179"/>
                  <a:pt x="489866" y="461144"/>
                </a:cubicBezTo>
                <a:lnTo>
                  <a:pt x="489866" y="441967"/>
                </a:lnTo>
                <a:cubicBezTo>
                  <a:pt x="489866" y="440932"/>
                  <a:pt x="490904" y="440092"/>
                  <a:pt x="492185" y="440092"/>
                </a:cubicBezTo>
                <a:close/>
                <a:moveTo>
                  <a:pt x="689086" y="439229"/>
                </a:moveTo>
                <a:lnTo>
                  <a:pt x="806493" y="439229"/>
                </a:lnTo>
                <a:cubicBezTo>
                  <a:pt x="807899" y="439229"/>
                  <a:pt x="809039" y="440150"/>
                  <a:pt x="809039" y="441287"/>
                </a:cubicBezTo>
                <a:lnTo>
                  <a:pt x="809039" y="461824"/>
                </a:lnTo>
                <a:cubicBezTo>
                  <a:pt x="809039" y="462960"/>
                  <a:pt x="807899" y="463882"/>
                  <a:pt x="806493" y="463882"/>
                </a:cubicBezTo>
                <a:lnTo>
                  <a:pt x="689086" y="463882"/>
                </a:lnTo>
                <a:cubicBezTo>
                  <a:pt x="687680" y="463882"/>
                  <a:pt x="686540" y="462960"/>
                  <a:pt x="686540" y="461824"/>
                </a:cubicBezTo>
                <a:lnTo>
                  <a:pt x="686540" y="441287"/>
                </a:lnTo>
                <a:cubicBezTo>
                  <a:pt x="686540" y="440150"/>
                  <a:pt x="687680" y="439229"/>
                  <a:pt x="689086" y="439229"/>
                </a:cubicBezTo>
                <a:close/>
                <a:moveTo>
                  <a:pt x="359493" y="439229"/>
                </a:moveTo>
                <a:lnTo>
                  <a:pt x="476900" y="439229"/>
                </a:lnTo>
                <a:cubicBezTo>
                  <a:pt x="478306" y="439229"/>
                  <a:pt x="479446" y="440150"/>
                  <a:pt x="479446" y="441287"/>
                </a:cubicBezTo>
                <a:lnTo>
                  <a:pt x="479446" y="461824"/>
                </a:lnTo>
                <a:cubicBezTo>
                  <a:pt x="479446" y="462960"/>
                  <a:pt x="478306" y="463882"/>
                  <a:pt x="476900" y="463882"/>
                </a:cubicBezTo>
                <a:lnTo>
                  <a:pt x="359493" y="463882"/>
                </a:lnTo>
                <a:cubicBezTo>
                  <a:pt x="358087" y="463882"/>
                  <a:pt x="356947" y="462960"/>
                  <a:pt x="356947" y="461824"/>
                </a:cubicBezTo>
                <a:lnTo>
                  <a:pt x="356947" y="441287"/>
                </a:lnTo>
                <a:cubicBezTo>
                  <a:pt x="356947" y="440150"/>
                  <a:pt x="358087" y="439229"/>
                  <a:pt x="359493" y="439229"/>
                </a:cubicBezTo>
                <a:close/>
                <a:moveTo>
                  <a:pt x="859975" y="408158"/>
                </a:moveTo>
                <a:lnTo>
                  <a:pt x="883114" y="408158"/>
                </a:lnTo>
                <a:cubicBezTo>
                  <a:pt x="884395" y="408158"/>
                  <a:pt x="885433" y="408997"/>
                  <a:pt x="885433" y="410033"/>
                </a:cubicBezTo>
                <a:lnTo>
                  <a:pt x="885433" y="429209"/>
                </a:lnTo>
                <a:cubicBezTo>
                  <a:pt x="885433" y="430245"/>
                  <a:pt x="884395" y="431084"/>
                  <a:pt x="883114" y="431084"/>
                </a:cubicBezTo>
                <a:lnTo>
                  <a:pt x="859975" y="431084"/>
                </a:lnTo>
                <a:cubicBezTo>
                  <a:pt x="858694" y="431084"/>
                  <a:pt x="857656" y="430245"/>
                  <a:pt x="857656" y="429209"/>
                </a:cubicBezTo>
                <a:lnTo>
                  <a:pt x="857656" y="410033"/>
                </a:lnTo>
                <a:cubicBezTo>
                  <a:pt x="857656" y="408997"/>
                  <a:pt x="858694" y="408158"/>
                  <a:pt x="859975" y="408158"/>
                </a:cubicBezTo>
                <a:close/>
                <a:moveTo>
                  <a:pt x="821778" y="408158"/>
                </a:moveTo>
                <a:lnTo>
                  <a:pt x="844917" y="408158"/>
                </a:lnTo>
                <a:cubicBezTo>
                  <a:pt x="846198" y="408158"/>
                  <a:pt x="847236" y="408997"/>
                  <a:pt x="847236" y="410033"/>
                </a:cubicBezTo>
                <a:lnTo>
                  <a:pt x="847236" y="429209"/>
                </a:lnTo>
                <a:cubicBezTo>
                  <a:pt x="847236" y="430245"/>
                  <a:pt x="846198" y="431084"/>
                  <a:pt x="844917" y="431084"/>
                </a:cubicBezTo>
                <a:lnTo>
                  <a:pt x="821778" y="431084"/>
                </a:lnTo>
                <a:cubicBezTo>
                  <a:pt x="820497" y="431084"/>
                  <a:pt x="819459" y="430245"/>
                  <a:pt x="819459" y="429209"/>
                </a:cubicBezTo>
                <a:lnTo>
                  <a:pt x="819459" y="410033"/>
                </a:lnTo>
                <a:cubicBezTo>
                  <a:pt x="819459" y="408997"/>
                  <a:pt x="820497" y="408158"/>
                  <a:pt x="821778" y="408158"/>
                </a:cubicBezTo>
                <a:close/>
                <a:moveTo>
                  <a:pt x="530382" y="408158"/>
                </a:moveTo>
                <a:lnTo>
                  <a:pt x="553521" y="408158"/>
                </a:lnTo>
                <a:cubicBezTo>
                  <a:pt x="554802" y="408158"/>
                  <a:pt x="555840" y="408997"/>
                  <a:pt x="555840" y="410033"/>
                </a:cubicBezTo>
                <a:lnTo>
                  <a:pt x="555840" y="429209"/>
                </a:lnTo>
                <a:cubicBezTo>
                  <a:pt x="555840" y="430245"/>
                  <a:pt x="554802" y="431084"/>
                  <a:pt x="553521" y="431084"/>
                </a:cubicBezTo>
                <a:lnTo>
                  <a:pt x="530382" y="431084"/>
                </a:lnTo>
                <a:cubicBezTo>
                  <a:pt x="529101" y="431084"/>
                  <a:pt x="528063" y="430245"/>
                  <a:pt x="528063" y="429209"/>
                </a:cubicBezTo>
                <a:lnTo>
                  <a:pt x="528063" y="410033"/>
                </a:lnTo>
                <a:cubicBezTo>
                  <a:pt x="528063" y="408997"/>
                  <a:pt x="529101" y="408158"/>
                  <a:pt x="530382" y="408158"/>
                </a:cubicBezTo>
                <a:close/>
                <a:moveTo>
                  <a:pt x="492185" y="408158"/>
                </a:moveTo>
                <a:lnTo>
                  <a:pt x="515324" y="408158"/>
                </a:lnTo>
                <a:cubicBezTo>
                  <a:pt x="516605" y="408158"/>
                  <a:pt x="517643" y="408997"/>
                  <a:pt x="517643" y="410033"/>
                </a:cubicBezTo>
                <a:lnTo>
                  <a:pt x="517643" y="429209"/>
                </a:lnTo>
                <a:cubicBezTo>
                  <a:pt x="517643" y="430245"/>
                  <a:pt x="516605" y="431084"/>
                  <a:pt x="515324" y="431084"/>
                </a:cubicBezTo>
                <a:lnTo>
                  <a:pt x="492185" y="431084"/>
                </a:lnTo>
                <a:cubicBezTo>
                  <a:pt x="490904" y="431084"/>
                  <a:pt x="489866" y="430245"/>
                  <a:pt x="489866" y="429209"/>
                </a:cubicBezTo>
                <a:lnTo>
                  <a:pt x="489866" y="410033"/>
                </a:lnTo>
                <a:cubicBezTo>
                  <a:pt x="489866" y="408997"/>
                  <a:pt x="490904" y="408158"/>
                  <a:pt x="492185" y="408158"/>
                </a:cubicBezTo>
                <a:close/>
                <a:moveTo>
                  <a:pt x="689086" y="407294"/>
                </a:moveTo>
                <a:lnTo>
                  <a:pt x="806493" y="407294"/>
                </a:lnTo>
                <a:cubicBezTo>
                  <a:pt x="807899" y="407294"/>
                  <a:pt x="809039" y="408216"/>
                  <a:pt x="809039" y="409353"/>
                </a:cubicBezTo>
                <a:lnTo>
                  <a:pt x="809039" y="429889"/>
                </a:lnTo>
                <a:cubicBezTo>
                  <a:pt x="809039" y="431026"/>
                  <a:pt x="807899" y="431948"/>
                  <a:pt x="806493" y="431948"/>
                </a:cubicBezTo>
                <a:lnTo>
                  <a:pt x="689086" y="431948"/>
                </a:lnTo>
                <a:cubicBezTo>
                  <a:pt x="687680" y="431948"/>
                  <a:pt x="686540" y="431026"/>
                  <a:pt x="686540" y="429889"/>
                </a:cubicBezTo>
                <a:lnTo>
                  <a:pt x="686540" y="409353"/>
                </a:lnTo>
                <a:cubicBezTo>
                  <a:pt x="686540" y="408216"/>
                  <a:pt x="687680" y="407294"/>
                  <a:pt x="689086" y="407294"/>
                </a:cubicBezTo>
                <a:close/>
                <a:moveTo>
                  <a:pt x="359493" y="407294"/>
                </a:moveTo>
                <a:lnTo>
                  <a:pt x="476900" y="407294"/>
                </a:lnTo>
                <a:cubicBezTo>
                  <a:pt x="478306" y="407294"/>
                  <a:pt x="479446" y="408216"/>
                  <a:pt x="479446" y="409353"/>
                </a:cubicBezTo>
                <a:lnTo>
                  <a:pt x="479446" y="429889"/>
                </a:lnTo>
                <a:cubicBezTo>
                  <a:pt x="479446" y="431026"/>
                  <a:pt x="478306" y="431948"/>
                  <a:pt x="476900" y="431948"/>
                </a:cubicBezTo>
                <a:lnTo>
                  <a:pt x="359493" y="431948"/>
                </a:lnTo>
                <a:cubicBezTo>
                  <a:pt x="358087" y="431948"/>
                  <a:pt x="356947" y="431026"/>
                  <a:pt x="356947" y="429889"/>
                </a:cubicBezTo>
                <a:lnTo>
                  <a:pt x="356947" y="409353"/>
                </a:lnTo>
                <a:cubicBezTo>
                  <a:pt x="356947" y="408216"/>
                  <a:pt x="358087" y="407294"/>
                  <a:pt x="359493" y="407294"/>
                </a:cubicBezTo>
                <a:close/>
                <a:moveTo>
                  <a:pt x="859975" y="376223"/>
                </a:moveTo>
                <a:lnTo>
                  <a:pt x="883114" y="376223"/>
                </a:lnTo>
                <a:cubicBezTo>
                  <a:pt x="884395" y="376223"/>
                  <a:pt x="885433" y="377062"/>
                  <a:pt x="885433" y="378098"/>
                </a:cubicBezTo>
                <a:lnTo>
                  <a:pt x="885433" y="397274"/>
                </a:lnTo>
                <a:cubicBezTo>
                  <a:pt x="885433" y="398310"/>
                  <a:pt x="884395" y="399149"/>
                  <a:pt x="883114" y="399149"/>
                </a:cubicBezTo>
                <a:lnTo>
                  <a:pt x="859975" y="399149"/>
                </a:lnTo>
                <a:cubicBezTo>
                  <a:pt x="858694" y="399149"/>
                  <a:pt x="857656" y="398310"/>
                  <a:pt x="857656" y="397274"/>
                </a:cubicBezTo>
                <a:lnTo>
                  <a:pt x="857656" y="378098"/>
                </a:lnTo>
                <a:cubicBezTo>
                  <a:pt x="857656" y="377062"/>
                  <a:pt x="858694" y="376223"/>
                  <a:pt x="859975" y="376223"/>
                </a:cubicBezTo>
                <a:close/>
                <a:moveTo>
                  <a:pt x="821778" y="376223"/>
                </a:moveTo>
                <a:lnTo>
                  <a:pt x="844917" y="376223"/>
                </a:lnTo>
                <a:cubicBezTo>
                  <a:pt x="846198" y="376223"/>
                  <a:pt x="847236" y="377062"/>
                  <a:pt x="847236" y="378098"/>
                </a:cubicBezTo>
                <a:lnTo>
                  <a:pt x="847236" y="397274"/>
                </a:lnTo>
                <a:cubicBezTo>
                  <a:pt x="847236" y="398310"/>
                  <a:pt x="846198" y="399149"/>
                  <a:pt x="844917" y="399149"/>
                </a:cubicBezTo>
                <a:lnTo>
                  <a:pt x="821778" y="399149"/>
                </a:lnTo>
                <a:cubicBezTo>
                  <a:pt x="820497" y="399149"/>
                  <a:pt x="819459" y="398310"/>
                  <a:pt x="819459" y="397274"/>
                </a:cubicBezTo>
                <a:lnTo>
                  <a:pt x="819459" y="378098"/>
                </a:lnTo>
                <a:cubicBezTo>
                  <a:pt x="819459" y="377062"/>
                  <a:pt x="820497" y="376223"/>
                  <a:pt x="821778" y="376223"/>
                </a:cubicBezTo>
                <a:close/>
                <a:moveTo>
                  <a:pt x="530382" y="376223"/>
                </a:moveTo>
                <a:lnTo>
                  <a:pt x="553521" y="376223"/>
                </a:lnTo>
                <a:cubicBezTo>
                  <a:pt x="554802" y="376223"/>
                  <a:pt x="555840" y="377062"/>
                  <a:pt x="555840" y="378098"/>
                </a:cubicBezTo>
                <a:lnTo>
                  <a:pt x="555840" y="397274"/>
                </a:lnTo>
                <a:cubicBezTo>
                  <a:pt x="555840" y="398310"/>
                  <a:pt x="554802" y="399149"/>
                  <a:pt x="553521" y="399149"/>
                </a:cubicBezTo>
                <a:lnTo>
                  <a:pt x="530382" y="399149"/>
                </a:lnTo>
                <a:cubicBezTo>
                  <a:pt x="529101" y="399149"/>
                  <a:pt x="528063" y="398310"/>
                  <a:pt x="528063" y="397274"/>
                </a:cubicBezTo>
                <a:lnTo>
                  <a:pt x="528063" y="378098"/>
                </a:lnTo>
                <a:cubicBezTo>
                  <a:pt x="528063" y="377062"/>
                  <a:pt x="529101" y="376223"/>
                  <a:pt x="530382" y="376223"/>
                </a:cubicBezTo>
                <a:close/>
                <a:moveTo>
                  <a:pt x="492185" y="376223"/>
                </a:moveTo>
                <a:lnTo>
                  <a:pt x="515324" y="376223"/>
                </a:lnTo>
                <a:cubicBezTo>
                  <a:pt x="516605" y="376223"/>
                  <a:pt x="517643" y="377062"/>
                  <a:pt x="517643" y="378098"/>
                </a:cubicBezTo>
                <a:lnTo>
                  <a:pt x="517643" y="397274"/>
                </a:lnTo>
                <a:cubicBezTo>
                  <a:pt x="517643" y="398310"/>
                  <a:pt x="516605" y="399149"/>
                  <a:pt x="515324" y="399149"/>
                </a:cubicBezTo>
                <a:lnTo>
                  <a:pt x="492185" y="399149"/>
                </a:lnTo>
                <a:cubicBezTo>
                  <a:pt x="490904" y="399149"/>
                  <a:pt x="489866" y="398310"/>
                  <a:pt x="489866" y="397274"/>
                </a:cubicBezTo>
                <a:lnTo>
                  <a:pt x="489866" y="378098"/>
                </a:lnTo>
                <a:cubicBezTo>
                  <a:pt x="489866" y="377062"/>
                  <a:pt x="490904" y="376223"/>
                  <a:pt x="492185" y="376223"/>
                </a:cubicBezTo>
                <a:close/>
                <a:moveTo>
                  <a:pt x="689086" y="375359"/>
                </a:moveTo>
                <a:lnTo>
                  <a:pt x="806493" y="375359"/>
                </a:lnTo>
                <a:cubicBezTo>
                  <a:pt x="807899" y="375359"/>
                  <a:pt x="809039" y="376282"/>
                  <a:pt x="809039" y="377418"/>
                </a:cubicBezTo>
                <a:lnTo>
                  <a:pt x="809039" y="397954"/>
                </a:lnTo>
                <a:cubicBezTo>
                  <a:pt x="809039" y="399091"/>
                  <a:pt x="807899" y="400013"/>
                  <a:pt x="806493" y="400013"/>
                </a:cubicBezTo>
                <a:lnTo>
                  <a:pt x="689086" y="400013"/>
                </a:lnTo>
                <a:cubicBezTo>
                  <a:pt x="687680" y="400013"/>
                  <a:pt x="686540" y="399091"/>
                  <a:pt x="686540" y="397954"/>
                </a:cubicBezTo>
                <a:lnTo>
                  <a:pt x="686540" y="377418"/>
                </a:lnTo>
                <a:cubicBezTo>
                  <a:pt x="686540" y="376282"/>
                  <a:pt x="687680" y="375359"/>
                  <a:pt x="689086" y="375359"/>
                </a:cubicBezTo>
                <a:close/>
                <a:moveTo>
                  <a:pt x="359493" y="375359"/>
                </a:moveTo>
                <a:lnTo>
                  <a:pt x="476900" y="375359"/>
                </a:lnTo>
                <a:cubicBezTo>
                  <a:pt x="478306" y="375359"/>
                  <a:pt x="479446" y="376282"/>
                  <a:pt x="479446" y="377418"/>
                </a:cubicBezTo>
                <a:lnTo>
                  <a:pt x="479446" y="397954"/>
                </a:lnTo>
                <a:cubicBezTo>
                  <a:pt x="479446" y="399091"/>
                  <a:pt x="478306" y="400013"/>
                  <a:pt x="476900" y="400013"/>
                </a:cubicBezTo>
                <a:lnTo>
                  <a:pt x="359493" y="400013"/>
                </a:lnTo>
                <a:cubicBezTo>
                  <a:pt x="358087" y="400013"/>
                  <a:pt x="356947" y="399091"/>
                  <a:pt x="356947" y="397954"/>
                </a:cubicBezTo>
                <a:lnTo>
                  <a:pt x="356947" y="377418"/>
                </a:lnTo>
                <a:cubicBezTo>
                  <a:pt x="356947" y="376282"/>
                  <a:pt x="358087" y="375359"/>
                  <a:pt x="359493" y="375359"/>
                </a:cubicBezTo>
                <a:close/>
                <a:moveTo>
                  <a:pt x="859975" y="344288"/>
                </a:moveTo>
                <a:lnTo>
                  <a:pt x="883114" y="344288"/>
                </a:lnTo>
                <a:cubicBezTo>
                  <a:pt x="884395" y="344288"/>
                  <a:pt x="885433" y="345128"/>
                  <a:pt x="885433" y="346163"/>
                </a:cubicBezTo>
                <a:lnTo>
                  <a:pt x="885433" y="365340"/>
                </a:lnTo>
                <a:cubicBezTo>
                  <a:pt x="885433" y="366375"/>
                  <a:pt x="884395" y="367215"/>
                  <a:pt x="883114" y="367215"/>
                </a:cubicBezTo>
                <a:lnTo>
                  <a:pt x="859975" y="367215"/>
                </a:lnTo>
                <a:cubicBezTo>
                  <a:pt x="858694" y="367215"/>
                  <a:pt x="857656" y="366375"/>
                  <a:pt x="857656" y="365340"/>
                </a:cubicBezTo>
                <a:lnTo>
                  <a:pt x="857656" y="346163"/>
                </a:lnTo>
                <a:cubicBezTo>
                  <a:pt x="857656" y="345128"/>
                  <a:pt x="858694" y="344288"/>
                  <a:pt x="859975" y="344288"/>
                </a:cubicBezTo>
                <a:close/>
                <a:moveTo>
                  <a:pt x="821778" y="344288"/>
                </a:moveTo>
                <a:lnTo>
                  <a:pt x="844917" y="344288"/>
                </a:lnTo>
                <a:cubicBezTo>
                  <a:pt x="846198" y="344288"/>
                  <a:pt x="847236" y="345128"/>
                  <a:pt x="847236" y="346163"/>
                </a:cubicBezTo>
                <a:lnTo>
                  <a:pt x="847236" y="365340"/>
                </a:lnTo>
                <a:cubicBezTo>
                  <a:pt x="847236" y="366375"/>
                  <a:pt x="846198" y="367215"/>
                  <a:pt x="844917" y="367215"/>
                </a:cubicBezTo>
                <a:lnTo>
                  <a:pt x="821778" y="367215"/>
                </a:lnTo>
                <a:cubicBezTo>
                  <a:pt x="820497" y="367215"/>
                  <a:pt x="819459" y="366375"/>
                  <a:pt x="819459" y="365340"/>
                </a:cubicBezTo>
                <a:lnTo>
                  <a:pt x="819459" y="346163"/>
                </a:lnTo>
                <a:cubicBezTo>
                  <a:pt x="819459" y="345128"/>
                  <a:pt x="820497" y="344288"/>
                  <a:pt x="821778" y="344288"/>
                </a:cubicBezTo>
                <a:close/>
                <a:moveTo>
                  <a:pt x="530382" y="344288"/>
                </a:moveTo>
                <a:lnTo>
                  <a:pt x="553521" y="344288"/>
                </a:lnTo>
                <a:cubicBezTo>
                  <a:pt x="554802" y="344288"/>
                  <a:pt x="555840" y="345128"/>
                  <a:pt x="555840" y="346163"/>
                </a:cubicBezTo>
                <a:lnTo>
                  <a:pt x="555840" y="365340"/>
                </a:lnTo>
                <a:cubicBezTo>
                  <a:pt x="555840" y="366375"/>
                  <a:pt x="554802" y="367215"/>
                  <a:pt x="553521" y="367215"/>
                </a:cubicBezTo>
                <a:lnTo>
                  <a:pt x="530382" y="367215"/>
                </a:lnTo>
                <a:cubicBezTo>
                  <a:pt x="529101" y="367215"/>
                  <a:pt x="528063" y="366375"/>
                  <a:pt x="528063" y="365340"/>
                </a:cubicBezTo>
                <a:lnTo>
                  <a:pt x="528063" y="346163"/>
                </a:lnTo>
                <a:cubicBezTo>
                  <a:pt x="528063" y="345128"/>
                  <a:pt x="529101" y="344288"/>
                  <a:pt x="530382" y="344288"/>
                </a:cubicBezTo>
                <a:close/>
                <a:moveTo>
                  <a:pt x="492185" y="344288"/>
                </a:moveTo>
                <a:lnTo>
                  <a:pt x="515324" y="344288"/>
                </a:lnTo>
                <a:cubicBezTo>
                  <a:pt x="516605" y="344288"/>
                  <a:pt x="517643" y="345128"/>
                  <a:pt x="517643" y="346163"/>
                </a:cubicBezTo>
                <a:lnTo>
                  <a:pt x="517643" y="365340"/>
                </a:lnTo>
                <a:cubicBezTo>
                  <a:pt x="517643" y="366375"/>
                  <a:pt x="516605" y="367215"/>
                  <a:pt x="515324" y="367215"/>
                </a:cubicBezTo>
                <a:lnTo>
                  <a:pt x="492185" y="367215"/>
                </a:lnTo>
                <a:cubicBezTo>
                  <a:pt x="490904" y="367215"/>
                  <a:pt x="489866" y="366375"/>
                  <a:pt x="489866" y="365340"/>
                </a:cubicBezTo>
                <a:lnTo>
                  <a:pt x="489866" y="346163"/>
                </a:lnTo>
                <a:cubicBezTo>
                  <a:pt x="489866" y="345128"/>
                  <a:pt x="490904" y="344288"/>
                  <a:pt x="492185" y="344288"/>
                </a:cubicBezTo>
                <a:close/>
                <a:moveTo>
                  <a:pt x="689086" y="343425"/>
                </a:moveTo>
                <a:lnTo>
                  <a:pt x="806493" y="343425"/>
                </a:lnTo>
                <a:cubicBezTo>
                  <a:pt x="807899" y="343425"/>
                  <a:pt x="809039" y="344347"/>
                  <a:pt x="809039" y="345483"/>
                </a:cubicBezTo>
                <a:lnTo>
                  <a:pt x="809039" y="366020"/>
                </a:lnTo>
                <a:cubicBezTo>
                  <a:pt x="809039" y="367157"/>
                  <a:pt x="807899" y="368078"/>
                  <a:pt x="806493" y="368078"/>
                </a:cubicBezTo>
                <a:lnTo>
                  <a:pt x="689086" y="368078"/>
                </a:lnTo>
                <a:cubicBezTo>
                  <a:pt x="687680" y="368078"/>
                  <a:pt x="686540" y="367157"/>
                  <a:pt x="686540" y="366020"/>
                </a:cubicBezTo>
                <a:lnTo>
                  <a:pt x="686540" y="345483"/>
                </a:lnTo>
                <a:cubicBezTo>
                  <a:pt x="686540" y="344347"/>
                  <a:pt x="687680" y="343425"/>
                  <a:pt x="689086" y="343425"/>
                </a:cubicBezTo>
                <a:close/>
                <a:moveTo>
                  <a:pt x="359493" y="343425"/>
                </a:moveTo>
                <a:lnTo>
                  <a:pt x="476900" y="343425"/>
                </a:lnTo>
                <a:cubicBezTo>
                  <a:pt x="478306" y="343425"/>
                  <a:pt x="479446" y="344347"/>
                  <a:pt x="479446" y="345483"/>
                </a:cubicBezTo>
                <a:lnTo>
                  <a:pt x="479446" y="366020"/>
                </a:lnTo>
                <a:cubicBezTo>
                  <a:pt x="479446" y="367157"/>
                  <a:pt x="478306" y="368078"/>
                  <a:pt x="476900" y="368078"/>
                </a:cubicBezTo>
                <a:lnTo>
                  <a:pt x="359493" y="368078"/>
                </a:lnTo>
                <a:cubicBezTo>
                  <a:pt x="358087" y="368078"/>
                  <a:pt x="356947" y="367157"/>
                  <a:pt x="356947" y="366020"/>
                </a:cubicBezTo>
                <a:lnTo>
                  <a:pt x="356947" y="345483"/>
                </a:lnTo>
                <a:cubicBezTo>
                  <a:pt x="356947" y="344347"/>
                  <a:pt x="358087" y="343425"/>
                  <a:pt x="359493" y="343425"/>
                </a:cubicBezTo>
                <a:close/>
                <a:moveTo>
                  <a:pt x="945955" y="327413"/>
                </a:moveTo>
                <a:cubicBezTo>
                  <a:pt x="941878" y="327413"/>
                  <a:pt x="938573" y="330800"/>
                  <a:pt x="938573" y="334978"/>
                </a:cubicBezTo>
                <a:cubicBezTo>
                  <a:pt x="938573" y="339155"/>
                  <a:pt x="941878" y="342542"/>
                  <a:pt x="945955" y="342542"/>
                </a:cubicBezTo>
                <a:cubicBezTo>
                  <a:pt x="950032" y="342542"/>
                  <a:pt x="953338" y="339155"/>
                  <a:pt x="953338" y="334978"/>
                </a:cubicBezTo>
                <a:cubicBezTo>
                  <a:pt x="953338" y="330800"/>
                  <a:pt x="950032" y="327413"/>
                  <a:pt x="945955" y="327413"/>
                </a:cubicBezTo>
                <a:close/>
                <a:moveTo>
                  <a:pt x="616362" y="327413"/>
                </a:moveTo>
                <a:cubicBezTo>
                  <a:pt x="612285" y="327413"/>
                  <a:pt x="608980" y="330800"/>
                  <a:pt x="608980" y="334978"/>
                </a:cubicBezTo>
                <a:cubicBezTo>
                  <a:pt x="608980" y="339155"/>
                  <a:pt x="612285" y="342542"/>
                  <a:pt x="616362" y="342542"/>
                </a:cubicBezTo>
                <a:cubicBezTo>
                  <a:pt x="620439" y="342542"/>
                  <a:pt x="623745" y="339155"/>
                  <a:pt x="623745" y="334978"/>
                </a:cubicBezTo>
                <a:cubicBezTo>
                  <a:pt x="623745" y="330800"/>
                  <a:pt x="620439" y="327413"/>
                  <a:pt x="616362" y="327413"/>
                </a:cubicBezTo>
                <a:close/>
                <a:moveTo>
                  <a:pt x="946074" y="321968"/>
                </a:moveTo>
                <a:cubicBezTo>
                  <a:pt x="953102" y="321968"/>
                  <a:pt x="958799" y="327806"/>
                  <a:pt x="958799" y="335007"/>
                </a:cubicBezTo>
                <a:cubicBezTo>
                  <a:pt x="958799" y="342208"/>
                  <a:pt x="953102" y="348046"/>
                  <a:pt x="946074" y="348046"/>
                </a:cubicBezTo>
                <a:cubicBezTo>
                  <a:pt x="939047" y="348046"/>
                  <a:pt x="933349" y="342208"/>
                  <a:pt x="933349" y="335007"/>
                </a:cubicBezTo>
                <a:cubicBezTo>
                  <a:pt x="933349" y="327806"/>
                  <a:pt x="939047" y="321968"/>
                  <a:pt x="946074" y="321968"/>
                </a:cubicBezTo>
                <a:close/>
                <a:moveTo>
                  <a:pt x="616481" y="321968"/>
                </a:moveTo>
                <a:cubicBezTo>
                  <a:pt x="623509" y="321968"/>
                  <a:pt x="629206" y="327806"/>
                  <a:pt x="629206" y="335007"/>
                </a:cubicBezTo>
                <a:cubicBezTo>
                  <a:pt x="629206" y="342208"/>
                  <a:pt x="623509" y="348046"/>
                  <a:pt x="616481" y="348046"/>
                </a:cubicBezTo>
                <a:cubicBezTo>
                  <a:pt x="609454" y="348046"/>
                  <a:pt x="603756" y="342208"/>
                  <a:pt x="603756" y="335007"/>
                </a:cubicBezTo>
                <a:cubicBezTo>
                  <a:pt x="603756" y="327806"/>
                  <a:pt x="609454" y="321968"/>
                  <a:pt x="616481" y="321968"/>
                </a:cubicBezTo>
                <a:close/>
                <a:moveTo>
                  <a:pt x="859975" y="312353"/>
                </a:moveTo>
                <a:lnTo>
                  <a:pt x="883114" y="312353"/>
                </a:lnTo>
                <a:cubicBezTo>
                  <a:pt x="884395" y="312353"/>
                  <a:pt x="885433" y="313193"/>
                  <a:pt x="885433" y="314229"/>
                </a:cubicBezTo>
                <a:lnTo>
                  <a:pt x="885433" y="333406"/>
                </a:lnTo>
                <a:cubicBezTo>
                  <a:pt x="885433" y="334441"/>
                  <a:pt x="884395" y="335281"/>
                  <a:pt x="883114" y="335281"/>
                </a:cubicBezTo>
                <a:lnTo>
                  <a:pt x="859975" y="335281"/>
                </a:lnTo>
                <a:cubicBezTo>
                  <a:pt x="858694" y="335281"/>
                  <a:pt x="857656" y="334441"/>
                  <a:pt x="857656" y="333406"/>
                </a:cubicBezTo>
                <a:lnTo>
                  <a:pt x="857656" y="314229"/>
                </a:lnTo>
                <a:cubicBezTo>
                  <a:pt x="857656" y="313193"/>
                  <a:pt x="858694" y="312353"/>
                  <a:pt x="859975" y="312353"/>
                </a:cubicBezTo>
                <a:close/>
                <a:moveTo>
                  <a:pt x="821778" y="312353"/>
                </a:moveTo>
                <a:lnTo>
                  <a:pt x="844917" y="312353"/>
                </a:lnTo>
                <a:cubicBezTo>
                  <a:pt x="846198" y="312353"/>
                  <a:pt x="847236" y="313193"/>
                  <a:pt x="847236" y="314229"/>
                </a:cubicBezTo>
                <a:lnTo>
                  <a:pt x="847236" y="333406"/>
                </a:lnTo>
                <a:cubicBezTo>
                  <a:pt x="847236" y="334441"/>
                  <a:pt x="846198" y="335281"/>
                  <a:pt x="844917" y="335281"/>
                </a:cubicBezTo>
                <a:lnTo>
                  <a:pt x="821778" y="335281"/>
                </a:lnTo>
                <a:cubicBezTo>
                  <a:pt x="820497" y="335281"/>
                  <a:pt x="819459" y="334441"/>
                  <a:pt x="819459" y="333406"/>
                </a:cubicBezTo>
                <a:lnTo>
                  <a:pt x="819459" y="314229"/>
                </a:lnTo>
                <a:cubicBezTo>
                  <a:pt x="819459" y="313193"/>
                  <a:pt x="820497" y="312353"/>
                  <a:pt x="821778" y="312353"/>
                </a:cubicBezTo>
                <a:close/>
                <a:moveTo>
                  <a:pt x="530382" y="312353"/>
                </a:moveTo>
                <a:lnTo>
                  <a:pt x="553521" y="312353"/>
                </a:lnTo>
                <a:cubicBezTo>
                  <a:pt x="554802" y="312353"/>
                  <a:pt x="555840" y="313193"/>
                  <a:pt x="555840" y="314229"/>
                </a:cubicBezTo>
                <a:lnTo>
                  <a:pt x="555840" y="333406"/>
                </a:lnTo>
                <a:cubicBezTo>
                  <a:pt x="555840" y="334441"/>
                  <a:pt x="554802" y="335281"/>
                  <a:pt x="553521" y="335281"/>
                </a:cubicBezTo>
                <a:lnTo>
                  <a:pt x="530382" y="335281"/>
                </a:lnTo>
                <a:cubicBezTo>
                  <a:pt x="529101" y="335281"/>
                  <a:pt x="528063" y="334441"/>
                  <a:pt x="528063" y="333406"/>
                </a:cubicBezTo>
                <a:lnTo>
                  <a:pt x="528063" y="314229"/>
                </a:lnTo>
                <a:cubicBezTo>
                  <a:pt x="528063" y="313193"/>
                  <a:pt x="529101" y="312353"/>
                  <a:pt x="530382" y="312353"/>
                </a:cubicBezTo>
                <a:close/>
                <a:moveTo>
                  <a:pt x="492185" y="312353"/>
                </a:moveTo>
                <a:lnTo>
                  <a:pt x="515324" y="312353"/>
                </a:lnTo>
                <a:cubicBezTo>
                  <a:pt x="516605" y="312353"/>
                  <a:pt x="517643" y="313193"/>
                  <a:pt x="517643" y="314229"/>
                </a:cubicBezTo>
                <a:lnTo>
                  <a:pt x="517643" y="333406"/>
                </a:lnTo>
                <a:cubicBezTo>
                  <a:pt x="517643" y="334441"/>
                  <a:pt x="516605" y="335281"/>
                  <a:pt x="515324" y="335281"/>
                </a:cubicBezTo>
                <a:lnTo>
                  <a:pt x="492185" y="335281"/>
                </a:lnTo>
                <a:cubicBezTo>
                  <a:pt x="490904" y="335281"/>
                  <a:pt x="489866" y="334441"/>
                  <a:pt x="489866" y="333406"/>
                </a:cubicBezTo>
                <a:lnTo>
                  <a:pt x="489866" y="314229"/>
                </a:lnTo>
                <a:cubicBezTo>
                  <a:pt x="489866" y="313193"/>
                  <a:pt x="490904" y="312353"/>
                  <a:pt x="492185" y="312353"/>
                </a:cubicBezTo>
                <a:close/>
                <a:moveTo>
                  <a:pt x="689086" y="311490"/>
                </a:moveTo>
                <a:lnTo>
                  <a:pt x="806493" y="311490"/>
                </a:lnTo>
                <a:cubicBezTo>
                  <a:pt x="807899" y="311490"/>
                  <a:pt x="809039" y="312412"/>
                  <a:pt x="809039" y="313549"/>
                </a:cubicBezTo>
                <a:lnTo>
                  <a:pt x="809039" y="334085"/>
                </a:lnTo>
                <a:cubicBezTo>
                  <a:pt x="809039" y="335222"/>
                  <a:pt x="807899" y="336143"/>
                  <a:pt x="806493" y="336143"/>
                </a:cubicBezTo>
                <a:lnTo>
                  <a:pt x="689086" y="336143"/>
                </a:lnTo>
                <a:cubicBezTo>
                  <a:pt x="687680" y="336143"/>
                  <a:pt x="686540" y="335222"/>
                  <a:pt x="686540" y="334085"/>
                </a:cubicBezTo>
                <a:lnTo>
                  <a:pt x="686540" y="313549"/>
                </a:lnTo>
                <a:cubicBezTo>
                  <a:pt x="686540" y="312412"/>
                  <a:pt x="687680" y="311490"/>
                  <a:pt x="689086" y="311490"/>
                </a:cubicBezTo>
                <a:close/>
                <a:moveTo>
                  <a:pt x="359493" y="311490"/>
                </a:moveTo>
                <a:lnTo>
                  <a:pt x="476900" y="311490"/>
                </a:lnTo>
                <a:cubicBezTo>
                  <a:pt x="478306" y="311490"/>
                  <a:pt x="479446" y="312412"/>
                  <a:pt x="479446" y="313549"/>
                </a:cubicBezTo>
                <a:lnTo>
                  <a:pt x="479446" y="334085"/>
                </a:lnTo>
                <a:cubicBezTo>
                  <a:pt x="479446" y="335222"/>
                  <a:pt x="478306" y="336143"/>
                  <a:pt x="476900" y="336143"/>
                </a:cubicBezTo>
                <a:lnTo>
                  <a:pt x="359493" y="336143"/>
                </a:lnTo>
                <a:cubicBezTo>
                  <a:pt x="358087" y="336143"/>
                  <a:pt x="356947" y="335222"/>
                  <a:pt x="356947" y="334085"/>
                </a:cubicBezTo>
                <a:lnTo>
                  <a:pt x="356947" y="313549"/>
                </a:lnTo>
                <a:cubicBezTo>
                  <a:pt x="356947" y="312412"/>
                  <a:pt x="358087" y="311490"/>
                  <a:pt x="359493" y="311490"/>
                </a:cubicBezTo>
                <a:close/>
                <a:moveTo>
                  <a:pt x="945025" y="283689"/>
                </a:moveTo>
                <a:cubicBezTo>
                  <a:pt x="940948" y="283689"/>
                  <a:pt x="937643" y="287076"/>
                  <a:pt x="937643" y="291254"/>
                </a:cubicBezTo>
                <a:cubicBezTo>
                  <a:pt x="937643" y="295432"/>
                  <a:pt x="940948" y="298818"/>
                  <a:pt x="945025" y="298818"/>
                </a:cubicBezTo>
                <a:cubicBezTo>
                  <a:pt x="949102" y="298818"/>
                  <a:pt x="952407" y="295432"/>
                  <a:pt x="952407" y="291254"/>
                </a:cubicBezTo>
                <a:cubicBezTo>
                  <a:pt x="952407" y="287076"/>
                  <a:pt x="949102" y="283689"/>
                  <a:pt x="945025" y="283689"/>
                </a:cubicBezTo>
                <a:close/>
                <a:moveTo>
                  <a:pt x="615432" y="283689"/>
                </a:moveTo>
                <a:cubicBezTo>
                  <a:pt x="611355" y="283689"/>
                  <a:pt x="608050" y="287076"/>
                  <a:pt x="608050" y="291254"/>
                </a:cubicBezTo>
                <a:cubicBezTo>
                  <a:pt x="608050" y="295432"/>
                  <a:pt x="611355" y="298818"/>
                  <a:pt x="615432" y="298818"/>
                </a:cubicBezTo>
                <a:cubicBezTo>
                  <a:pt x="619509" y="298818"/>
                  <a:pt x="622814" y="295432"/>
                  <a:pt x="622814" y="291254"/>
                </a:cubicBezTo>
                <a:cubicBezTo>
                  <a:pt x="622814" y="287076"/>
                  <a:pt x="619509" y="283689"/>
                  <a:pt x="615432" y="283689"/>
                </a:cubicBezTo>
                <a:close/>
                <a:moveTo>
                  <a:pt x="859975" y="280420"/>
                </a:moveTo>
                <a:lnTo>
                  <a:pt x="883114" y="280420"/>
                </a:lnTo>
                <a:cubicBezTo>
                  <a:pt x="884395" y="280420"/>
                  <a:pt x="885433" y="281259"/>
                  <a:pt x="885433" y="282294"/>
                </a:cubicBezTo>
                <a:lnTo>
                  <a:pt x="885433" y="301471"/>
                </a:lnTo>
                <a:cubicBezTo>
                  <a:pt x="885433" y="302506"/>
                  <a:pt x="884395" y="303346"/>
                  <a:pt x="883114" y="303346"/>
                </a:cubicBezTo>
                <a:lnTo>
                  <a:pt x="859975" y="303346"/>
                </a:lnTo>
                <a:cubicBezTo>
                  <a:pt x="858694" y="303346"/>
                  <a:pt x="857656" y="302506"/>
                  <a:pt x="857656" y="301471"/>
                </a:cubicBezTo>
                <a:lnTo>
                  <a:pt x="857656" y="282294"/>
                </a:lnTo>
                <a:cubicBezTo>
                  <a:pt x="857656" y="281259"/>
                  <a:pt x="858694" y="280420"/>
                  <a:pt x="859975" y="280420"/>
                </a:cubicBezTo>
                <a:close/>
                <a:moveTo>
                  <a:pt x="821778" y="280420"/>
                </a:moveTo>
                <a:lnTo>
                  <a:pt x="844917" y="280420"/>
                </a:lnTo>
                <a:cubicBezTo>
                  <a:pt x="846198" y="280420"/>
                  <a:pt x="847236" y="281259"/>
                  <a:pt x="847236" y="282294"/>
                </a:cubicBezTo>
                <a:lnTo>
                  <a:pt x="847236" y="301471"/>
                </a:lnTo>
                <a:cubicBezTo>
                  <a:pt x="847236" y="302506"/>
                  <a:pt x="846198" y="303346"/>
                  <a:pt x="844917" y="303346"/>
                </a:cubicBezTo>
                <a:lnTo>
                  <a:pt x="821778" y="303346"/>
                </a:lnTo>
                <a:cubicBezTo>
                  <a:pt x="820497" y="303346"/>
                  <a:pt x="819459" y="302506"/>
                  <a:pt x="819459" y="301471"/>
                </a:cubicBezTo>
                <a:lnTo>
                  <a:pt x="819459" y="282294"/>
                </a:lnTo>
                <a:cubicBezTo>
                  <a:pt x="819459" y="281259"/>
                  <a:pt x="820497" y="280420"/>
                  <a:pt x="821778" y="280420"/>
                </a:cubicBezTo>
                <a:close/>
                <a:moveTo>
                  <a:pt x="530382" y="280420"/>
                </a:moveTo>
                <a:lnTo>
                  <a:pt x="553521" y="280420"/>
                </a:lnTo>
                <a:cubicBezTo>
                  <a:pt x="554802" y="280420"/>
                  <a:pt x="555840" y="281259"/>
                  <a:pt x="555840" y="282294"/>
                </a:cubicBezTo>
                <a:lnTo>
                  <a:pt x="555840" y="301471"/>
                </a:lnTo>
                <a:cubicBezTo>
                  <a:pt x="555840" y="302506"/>
                  <a:pt x="554802" y="303346"/>
                  <a:pt x="553521" y="303346"/>
                </a:cubicBezTo>
                <a:lnTo>
                  <a:pt x="530382" y="303346"/>
                </a:lnTo>
                <a:cubicBezTo>
                  <a:pt x="529101" y="303346"/>
                  <a:pt x="528063" y="302506"/>
                  <a:pt x="528063" y="301471"/>
                </a:cubicBezTo>
                <a:lnTo>
                  <a:pt x="528063" y="282294"/>
                </a:lnTo>
                <a:cubicBezTo>
                  <a:pt x="528063" y="281259"/>
                  <a:pt x="529101" y="280420"/>
                  <a:pt x="530382" y="280420"/>
                </a:cubicBezTo>
                <a:close/>
                <a:moveTo>
                  <a:pt x="492185" y="280420"/>
                </a:moveTo>
                <a:lnTo>
                  <a:pt x="515324" y="280420"/>
                </a:lnTo>
                <a:cubicBezTo>
                  <a:pt x="516605" y="280420"/>
                  <a:pt x="517643" y="281259"/>
                  <a:pt x="517643" y="282294"/>
                </a:cubicBezTo>
                <a:lnTo>
                  <a:pt x="517643" y="301471"/>
                </a:lnTo>
                <a:cubicBezTo>
                  <a:pt x="517643" y="302506"/>
                  <a:pt x="516605" y="303346"/>
                  <a:pt x="515324" y="303346"/>
                </a:cubicBezTo>
                <a:lnTo>
                  <a:pt x="492185" y="303346"/>
                </a:lnTo>
                <a:cubicBezTo>
                  <a:pt x="490904" y="303346"/>
                  <a:pt x="489866" y="302506"/>
                  <a:pt x="489866" y="301471"/>
                </a:cubicBezTo>
                <a:lnTo>
                  <a:pt x="489866" y="282294"/>
                </a:lnTo>
                <a:cubicBezTo>
                  <a:pt x="489866" y="281259"/>
                  <a:pt x="490904" y="280420"/>
                  <a:pt x="492185" y="280420"/>
                </a:cubicBezTo>
                <a:close/>
                <a:moveTo>
                  <a:pt x="689086" y="279556"/>
                </a:moveTo>
                <a:lnTo>
                  <a:pt x="806493" y="279556"/>
                </a:lnTo>
                <a:cubicBezTo>
                  <a:pt x="807899" y="279556"/>
                  <a:pt x="809039" y="280477"/>
                  <a:pt x="809039" y="281615"/>
                </a:cubicBezTo>
                <a:lnTo>
                  <a:pt x="809039" y="302150"/>
                </a:lnTo>
                <a:cubicBezTo>
                  <a:pt x="809039" y="303287"/>
                  <a:pt x="807899" y="304209"/>
                  <a:pt x="806493" y="304209"/>
                </a:cubicBezTo>
                <a:lnTo>
                  <a:pt x="689086" y="304209"/>
                </a:lnTo>
                <a:cubicBezTo>
                  <a:pt x="687680" y="304209"/>
                  <a:pt x="686540" y="303287"/>
                  <a:pt x="686540" y="302150"/>
                </a:cubicBezTo>
                <a:lnTo>
                  <a:pt x="686540" y="281615"/>
                </a:lnTo>
                <a:cubicBezTo>
                  <a:pt x="686540" y="280477"/>
                  <a:pt x="687680" y="279556"/>
                  <a:pt x="689086" y="279556"/>
                </a:cubicBezTo>
                <a:close/>
                <a:moveTo>
                  <a:pt x="359493" y="279556"/>
                </a:moveTo>
                <a:lnTo>
                  <a:pt x="476900" y="279556"/>
                </a:lnTo>
                <a:cubicBezTo>
                  <a:pt x="478306" y="279556"/>
                  <a:pt x="479446" y="280477"/>
                  <a:pt x="479446" y="281615"/>
                </a:cubicBezTo>
                <a:lnTo>
                  <a:pt x="479446" y="302150"/>
                </a:lnTo>
                <a:cubicBezTo>
                  <a:pt x="479446" y="303287"/>
                  <a:pt x="478306" y="304209"/>
                  <a:pt x="476900" y="304209"/>
                </a:cubicBezTo>
                <a:lnTo>
                  <a:pt x="359493" y="304209"/>
                </a:lnTo>
                <a:cubicBezTo>
                  <a:pt x="358087" y="304209"/>
                  <a:pt x="356947" y="303287"/>
                  <a:pt x="356947" y="302150"/>
                </a:cubicBezTo>
                <a:lnTo>
                  <a:pt x="356947" y="281615"/>
                </a:lnTo>
                <a:cubicBezTo>
                  <a:pt x="356947" y="280477"/>
                  <a:pt x="358087" y="279556"/>
                  <a:pt x="359493" y="279556"/>
                </a:cubicBezTo>
                <a:close/>
                <a:moveTo>
                  <a:pt x="944891" y="278338"/>
                </a:moveTo>
                <a:cubicBezTo>
                  <a:pt x="951918" y="278338"/>
                  <a:pt x="957615" y="284176"/>
                  <a:pt x="957615" y="291377"/>
                </a:cubicBezTo>
                <a:cubicBezTo>
                  <a:pt x="957615" y="298578"/>
                  <a:pt x="951918" y="304416"/>
                  <a:pt x="944891" y="304416"/>
                </a:cubicBezTo>
                <a:cubicBezTo>
                  <a:pt x="937863" y="304416"/>
                  <a:pt x="932166" y="298578"/>
                  <a:pt x="932166" y="291377"/>
                </a:cubicBezTo>
                <a:cubicBezTo>
                  <a:pt x="932166" y="284176"/>
                  <a:pt x="937863" y="278338"/>
                  <a:pt x="944891" y="278338"/>
                </a:cubicBezTo>
                <a:close/>
                <a:moveTo>
                  <a:pt x="615298" y="278338"/>
                </a:moveTo>
                <a:cubicBezTo>
                  <a:pt x="622325" y="278338"/>
                  <a:pt x="628022" y="284176"/>
                  <a:pt x="628022" y="291377"/>
                </a:cubicBezTo>
                <a:cubicBezTo>
                  <a:pt x="628022" y="298578"/>
                  <a:pt x="622325" y="304416"/>
                  <a:pt x="615298" y="304416"/>
                </a:cubicBezTo>
                <a:cubicBezTo>
                  <a:pt x="608270" y="304416"/>
                  <a:pt x="602573" y="298578"/>
                  <a:pt x="602573" y="291377"/>
                </a:cubicBezTo>
                <a:cubicBezTo>
                  <a:pt x="602573" y="284176"/>
                  <a:pt x="608270" y="278338"/>
                  <a:pt x="615298" y="278338"/>
                </a:cubicBezTo>
                <a:close/>
                <a:moveTo>
                  <a:pt x="930167" y="250115"/>
                </a:moveTo>
                <a:cubicBezTo>
                  <a:pt x="924610" y="250115"/>
                  <a:pt x="920104" y="254637"/>
                  <a:pt x="920104" y="260215"/>
                </a:cubicBezTo>
                <a:lnTo>
                  <a:pt x="920104" y="680316"/>
                </a:lnTo>
                <a:cubicBezTo>
                  <a:pt x="920104" y="685894"/>
                  <a:pt x="924610" y="690417"/>
                  <a:pt x="930167" y="690417"/>
                </a:cubicBezTo>
                <a:lnTo>
                  <a:pt x="959761" y="690417"/>
                </a:lnTo>
                <a:cubicBezTo>
                  <a:pt x="965319" y="690417"/>
                  <a:pt x="969825" y="685894"/>
                  <a:pt x="969825" y="680316"/>
                </a:cubicBezTo>
                <a:lnTo>
                  <a:pt x="969825" y="260215"/>
                </a:lnTo>
                <a:cubicBezTo>
                  <a:pt x="969825" y="254637"/>
                  <a:pt x="965319" y="250115"/>
                  <a:pt x="959761" y="250115"/>
                </a:cubicBezTo>
                <a:close/>
                <a:moveTo>
                  <a:pt x="690870" y="250115"/>
                </a:moveTo>
                <a:cubicBezTo>
                  <a:pt x="680185" y="250115"/>
                  <a:pt x="671523" y="258662"/>
                  <a:pt x="671523" y="269205"/>
                </a:cubicBezTo>
                <a:lnTo>
                  <a:pt x="671523" y="671758"/>
                </a:lnTo>
                <a:cubicBezTo>
                  <a:pt x="671523" y="682301"/>
                  <a:pt x="680185" y="690849"/>
                  <a:pt x="690870" y="690849"/>
                </a:cubicBezTo>
                <a:lnTo>
                  <a:pt x="883880" y="690849"/>
                </a:lnTo>
                <a:cubicBezTo>
                  <a:pt x="894565" y="690849"/>
                  <a:pt x="903227" y="682301"/>
                  <a:pt x="903227" y="671758"/>
                </a:cubicBezTo>
                <a:lnTo>
                  <a:pt x="903227" y="269205"/>
                </a:lnTo>
                <a:cubicBezTo>
                  <a:pt x="903227" y="258662"/>
                  <a:pt x="894565" y="250115"/>
                  <a:pt x="883880" y="250115"/>
                </a:cubicBezTo>
                <a:close/>
                <a:moveTo>
                  <a:pt x="600574" y="250115"/>
                </a:moveTo>
                <a:cubicBezTo>
                  <a:pt x="595017" y="250115"/>
                  <a:pt x="590511" y="254637"/>
                  <a:pt x="590511" y="260215"/>
                </a:cubicBezTo>
                <a:lnTo>
                  <a:pt x="590511" y="680316"/>
                </a:lnTo>
                <a:cubicBezTo>
                  <a:pt x="590511" y="685894"/>
                  <a:pt x="595017" y="690417"/>
                  <a:pt x="600574" y="690417"/>
                </a:cubicBezTo>
                <a:lnTo>
                  <a:pt x="630168" y="690417"/>
                </a:lnTo>
                <a:cubicBezTo>
                  <a:pt x="635726" y="690417"/>
                  <a:pt x="640232" y="685894"/>
                  <a:pt x="640232" y="680316"/>
                </a:cubicBezTo>
                <a:lnTo>
                  <a:pt x="640232" y="260215"/>
                </a:lnTo>
                <a:cubicBezTo>
                  <a:pt x="640232" y="254637"/>
                  <a:pt x="635726" y="250115"/>
                  <a:pt x="630168" y="250115"/>
                </a:cubicBezTo>
                <a:close/>
                <a:moveTo>
                  <a:pt x="361277" y="250115"/>
                </a:moveTo>
                <a:cubicBezTo>
                  <a:pt x="350592" y="250115"/>
                  <a:pt x="341930" y="258662"/>
                  <a:pt x="341930" y="269205"/>
                </a:cubicBezTo>
                <a:lnTo>
                  <a:pt x="341930" y="671758"/>
                </a:lnTo>
                <a:cubicBezTo>
                  <a:pt x="341930" y="682301"/>
                  <a:pt x="350592" y="690849"/>
                  <a:pt x="361277" y="690849"/>
                </a:cubicBezTo>
                <a:lnTo>
                  <a:pt x="554287" y="690849"/>
                </a:lnTo>
                <a:cubicBezTo>
                  <a:pt x="564972" y="690849"/>
                  <a:pt x="573634" y="682301"/>
                  <a:pt x="573634" y="671758"/>
                </a:cubicBezTo>
                <a:lnTo>
                  <a:pt x="573634" y="269205"/>
                </a:lnTo>
                <a:cubicBezTo>
                  <a:pt x="573634" y="258662"/>
                  <a:pt x="564972" y="250115"/>
                  <a:pt x="554287" y="250115"/>
                </a:cubicBezTo>
                <a:close/>
                <a:moveTo>
                  <a:pt x="647204" y="0"/>
                </a:moveTo>
                <a:cubicBezTo>
                  <a:pt x="826479" y="0"/>
                  <a:pt x="980297" y="110148"/>
                  <a:pt x="1046001" y="267126"/>
                </a:cubicBezTo>
                <a:lnTo>
                  <a:pt x="1047005" y="270396"/>
                </a:lnTo>
                <a:lnTo>
                  <a:pt x="1075774" y="267465"/>
                </a:lnTo>
                <a:cubicBezTo>
                  <a:pt x="1210243" y="267465"/>
                  <a:pt x="1301063" y="372043"/>
                  <a:pt x="1324014" y="446834"/>
                </a:cubicBezTo>
                <a:cubicBezTo>
                  <a:pt x="1346966" y="521626"/>
                  <a:pt x="1338357" y="702753"/>
                  <a:pt x="1213487" y="716213"/>
                </a:cubicBezTo>
                <a:lnTo>
                  <a:pt x="141413" y="708569"/>
                </a:lnTo>
                <a:cubicBezTo>
                  <a:pt x="45163" y="702446"/>
                  <a:pt x="-33390" y="632072"/>
                  <a:pt x="14400" y="534883"/>
                </a:cubicBezTo>
                <a:cubicBezTo>
                  <a:pt x="62190" y="437694"/>
                  <a:pt x="142100" y="452525"/>
                  <a:pt x="142405" y="439753"/>
                </a:cubicBezTo>
                <a:cubicBezTo>
                  <a:pt x="135622" y="308039"/>
                  <a:pt x="180809" y="268151"/>
                  <a:pt x="259121" y="239176"/>
                </a:cubicBezTo>
                <a:lnTo>
                  <a:pt x="263875" y="238328"/>
                </a:lnTo>
                <a:lnTo>
                  <a:pt x="288311" y="192832"/>
                </a:lnTo>
                <a:cubicBezTo>
                  <a:pt x="366091" y="76491"/>
                  <a:pt x="497808" y="0"/>
                  <a:pt x="647204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4611" tIns="12305" rIns="24611" bIns="12305" anchorCtr="1"/>
          <a:lstStyle/>
          <a:p>
            <a:pPr algn="ctr" defTabSz="246273">
              <a:lnSpc>
                <a:spcPct val="95000"/>
              </a:lnSpc>
              <a:spcBef>
                <a:spcPct val="30000"/>
              </a:spcBef>
              <a:buClr>
                <a:prstClr val="white"/>
              </a:buClr>
              <a:defRPr/>
            </a:pPr>
            <a:endParaRPr lang="en-US" sz="3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Light" panose="020B0604020202020204" charset="-18"/>
              <a:ea typeface="Arial" panose="020B0604020202020204" pitchFamily="34" charset="-12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23817" y="2555031"/>
            <a:ext cx="885796" cy="494992"/>
            <a:chOff x="7937580" y="1605776"/>
            <a:chExt cx="1133721" cy="600762"/>
          </a:xfrm>
          <a:solidFill>
            <a:sysClr val="window" lastClr="FFFFFF"/>
          </a:solidFill>
        </p:grpSpPr>
        <p:sp>
          <p:nvSpPr>
            <p:cNvPr id="19" name="Freeform 18"/>
            <p:cNvSpPr/>
            <p:nvPr/>
          </p:nvSpPr>
          <p:spPr bwMode="auto">
            <a:xfrm>
              <a:off x="7937580" y="1605776"/>
              <a:ext cx="315835" cy="600762"/>
            </a:xfrm>
            <a:custGeom>
              <a:avLst/>
              <a:gdLst>
                <a:gd name="connsiteX0" fmla="*/ 1000335 w 1229925"/>
                <a:gd name="connsiteY0" fmla="*/ 2084578 h 2370934"/>
                <a:gd name="connsiteX1" fmla="*/ 988024 w 1229925"/>
                <a:gd name="connsiteY1" fmla="*/ 2094664 h 2370934"/>
                <a:gd name="connsiteX2" fmla="*/ 988024 w 1229925"/>
                <a:gd name="connsiteY2" fmla="*/ 2197825 h 2370934"/>
                <a:gd name="connsiteX3" fmla="*/ 1000335 w 1229925"/>
                <a:gd name="connsiteY3" fmla="*/ 2207911 h 2370934"/>
                <a:gd name="connsiteX4" fmla="*/ 1123161 w 1229925"/>
                <a:gd name="connsiteY4" fmla="*/ 2207911 h 2370934"/>
                <a:gd name="connsiteX5" fmla="*/ 1135473 w 1229925"/>
                <a:gd name="connsiteY5" fmla="*/ 2197825 h 2370934"/>
                <a:gd name="connsiteX6" fmla="*/ 1135473 w 1229925"/>
                <a:gd name="connsiteY6" fmla="*/ 2094664 h 2370934"/>
                <a:gd name="connsiteX7" fmla="*/ 1123161 w 1229925"/>
                <a:gd name="connsiteY7" fmla="*/ 2084578 h 2370934"/>
                <a:gd name="connsiteX8" fmla="*/ 797580 w 1229925"/>
                <a:gd name="connsiteY8" fmla="*/ 2084578 h 2370934"/>
                <a:gd name="connsiteX9" fmla="*/ 785268 w 1229925"/>
                <a:gd name="connsiteY9" fmla="*/ 2094664 h 2370934"/>
                <a:gd name="connsiteX10" fmla="*/ 785268 w 1229925"/>
                <a:gd name="connsiteY10" fmla="*/ 2197825 h 2370934"/>
                <a:gd name="connsiteX11" fmla="*/ 797580 w 1229925"/>
                <a:gd name="connsiteY11" fmla="*/ 2207911 h 2370934"/>
                <a:gd name="connsiteX12" fmla="*/ 920406 w 1229925"/>
                <a:gd name="connsiteY12" fmla="*/ 2207911 h 2370934"/>
                <a:gd name="connsiteX13" fmla="*/ 932717 w 1229925"/>
                <a:gd name="connsiteY13" fmla="*/ 2197825 h 2370934"/>
                <a:gd name="connsiteX14" fmla="*/ 932717 w 1229925"/>
                <a:gd name="connsiteY14" fmla="*/ 2094664 h 2370934"/>
                <a:gd name="connsiteX15" fmla="*/ 920406 w 1229925"/>
                <a:gd name="connsiteY15" fmla="*/ 2084578 h 2370934"/>
                <a:gd name="connsiteX16" fmla="*/ 93229 w 1229925"/>
                <a:gd name="connsiteY16" fmla="*/ 2079934 h 2370934"/>
                <a:gd name="connsiteX17" fmla="*/ 79712 w 1229925"/>
                <a:gd name="connsiteY17" fmla="*/ 2091008 h 2370934"/>
                <a:gd name="connsiteX18" fmla="*/ 79712 w 1229925"/>
                <a:gd name="connsiteY18" fmla="*/ 2201482 h 2370934"/>
                <a:gd name="connsiteX19" fmla="*/ 93229 w 1229925"/>
                <a:gd name="connsiteY19" fmla="*/ 2212556 h 2370934"/>
                <a:gd name="connsiteX20" fmla="*/ 716443 w 1229925"/>
                <a:gd name="connsiteY20" fmla="*/ 2212556 h 2370934"/>
                <a:gd name="connsiteX21" fmla="*/ 729960 w 1229925"/>
                <a:gd name="connsiteY21" fmla="*/ 2201482 h 2370934"/>
                <a:gd name="connsiteX22" fmla="*/ 729960 w 1229925"/>
                <a:gd name="connsiteY22" fmla="*/ 2091008 h 2370934"/>
                <a:gd name="connsiteX23" fmla="*/ 716443 w 1229925"/>
                <a:gd name="connsiteY23" fmla="*/ 2079934 h 2370934"/>
                <a:gd name="connsiteX24" fmla="*/ 1000335 w 1229925"/>
                <a:gd name="connsiteY24" fmla="*/ 1912785 h 2370934"/>
                <a:gd name="connsiteX25" fmla="*/ 988024 w 1229925"/>
                <a:gd name="connsiteY25" fmla="*/ 1922872 h 2370934"/>
                <a:gd name="connsiteX26" fmla="*/ 988024 w 1229925"/>
                <a:gd name="connsiteY26" fmla="*/ 2026032 h 2370934"/>
                <a:gd name="connsiteX27" fmla="*/ 1000335 w 1229925"/>
                <a:gd name="connsiteY27" fmla="*/ 2036119 h 2370934"/>
                <a:gd name="connsiteX28" fmla="*/ 1123161 w 1229925"/>
                <a:gd name="connsiteY28" fmla="*/ 2036119 h 2370934"/>
                <a:gd name="connsiteX29" fmla="*/ 1135473 w 1229925"/>
                <a:gd name="connsiteY29" fmla="*/ 2026032 h 2370934"/>
                <a:gd name="connsiteX30" fmla="*/ 1135473 w 1229925"/>
                <a:gd name="connsiteY30" fmla="*/ 1922872 h 2370934"/>
                <a:gd name="connsiteX31" fmla="*/ 1123161 w 1229925"/>
                <a:gd name="connsiteY31" fmla="*/ 1912785 h 2370934"/>
                <a:gd name="connsiteX32" fmla="*/ 797580 w 1229925"/>
                <a:gd name="connsiteY32" fmla="*/ 1912785 h 2370934"/>
                <a:gd name="connsiteX33" fmla="*/ 785268 w 1229925"/>
                <a:gd name="connsiteY33" fmla="*/ 1922872 h 2370934"/>
                <a:gd name="connsiteX34" fmla="*/ 785268 w 1229925"/>
                <a:gd name="connsiteY34" fmla="*/ 2026032 h 2370934"/>
                <a:gd name="connsiteX35" fmla="*/ 797580 w 1229925"/>
                <a:gd name="connsiteY35" fmla="*/ 2036119 h 2370934"/>
                <a:gd name="connsiteX36" fmla="*/ 920406 w 1229925"/>
                <a:gd name="connsiteY36" fmla="*/ 2036119 h 2370934"/>
                <a:gd name="connsiteX37" fmla="*/ 932717 w 1229925"/>
                <a:gd name="connsiteY37" fmla="*/ 2026032 h 2370934"/>
                <a:gd name="connsiteX38" fmla="*/ 932717 w 1229925"/>
                <a:gd name="connsiteY38" fmla="*/ 1922872 h 2370934"/>
                <a:gd name="connsiteX39" fmla="*/ 920406 w 1229925"/>
                <a:gd name="connsiteY39" fmla="*/ 1912785 h 2370934"/>
                <a:gd name="connsiteX40" fmla="*/ 93229 w 1229925"/>
                <a:gd name="connsiteY40" fmla="*/ 1908141 h 2370934"/>
                <a:gd name="connsiteX41" fmla="*/ 79712 w 1229925"/>
                <a:gd name="connsiteY41" fmla="*/ 1919215 h 2370934"/>
                <a:gd name="connsiteX42" fmla="*/ 79712 w 1229925"/>
                <a:gd name="connsiteY42" fmla="*/ 2029689 h 2370934"/>
                <a:gd name="connsiteX43" fmla="*/ 93229 w 1229925"/>
                <a:gd name="connsiteY43" fmla="*/ 2040764 h 2370934"/>
                <a:gd name="connsiteX44" fmla="*/ 716443 w 1229925"/>
                <a:gd name="connsiteY44" fmla="*/ 2040764 h 2370934"/>
                <a:gd name="connsiteX45" fmla="*/ 729960 w 1229925"/>
                <a:gd name="connsiteY45" fmla="*/ 2029689 h 2370934"/>
                <a:gd name="connsiteX46" fmla="*/ 729960 w 1229925"/>
                <a:gd name="connsiteY46" fmla="*/ 1919215 h 2370934"/>
                <a:gd name="connsiteX47" fmla="*/ 716443 w 1229925"/>
                <a:gd name="connsiteY47" fmla="*/ 1908141 h 2370934"/>
                <a:gd name="connsiteX48" fmla="*/ 1000335 w 1229925"/>
                <a:gd name="connsiteY48" fmla="*/ 1740993 h 2370934"/>
                <a:gd name="connsiteX49" fmla="*/ 988024 w 1229925"/>
                <a:gd name="connsiteY49" fmla="*/ 1751079 h 2370934"/>
                <a:gd name="connsiteX50" fmla="*/ 988024 w 1229925"/>
                <a:gd name="connsiteY50" fmla="*/ 1854239 h 2370934"/>
                <a:gd name="connsiteX51" fmla="*/ 1000335 w 1229925"/>
                <a:gd name="connsiteY51" fmla="*/ 1864326 h 2370934"/>
                <a:gd name="connsiteX52" fmla="*/ 1123161 w 1229925"/>
                <a:gd name="connsiteY52" fmla="*/ 1864326 h 2370934"/>
                <a:gd name="connsiteX53" fmla="*/ 1135473 w 1229925"/>
                <a:gd name="connsiteY53" fmla="*/ 1854239 h 2370934"/>
                <a:gd name="connsiteX54" fmla="*/ 1135473 w 1229925"/>
                <a:gd name="connsiteY54" fmla="*/ 1751079 h 2370934"/>
                <a:gd name="connsiteX55" fmla="*/ 1123161 w 1229925"/>
                <a:gd name="connsiteY55" fmla="*/ 1740993 h 2370934"/>
                <a:gd name="connsiteX56" fmla="*/ 797580 w 1229925"/>
                <a:gd name="connsiteY56" fmla="*/ 1740993 h 2370934"/>
                <a:gd name="connsiteX57" fmla="*/ 785268 w 1229925"/>
                <a:gd name="connsiteY57" fmla="*/ 1751079 h 2370934"/>
                <a:gd name="connsiteX58" fmla="*/ 785268 w 1229925"/>
                <a:gd name="connsiteY58" fmla="*/ 1854239 h 2370934"/>
                <a:gd name="connsiteX59" fmla="*/ 797580 w 1229925"/>
                <a:gd name="connsiteY59" fmla="*/ 1864326 h 2370934"/>
                <a:gd name="connsiteX60" fmla="*/ 920406 w 1229925"/>
                <a:gd name="connsiteY60" fmla="*/ 1864326 h 2370934"/>
                <a:gd name="connsiteX61" fmla="*/ 932717 w 1229925"/>
                <a:gd name="connsiteY61" fmla="*/ 1854239 h 2370934"/>
                <a:gd name="connsiteX62" fmla="*/ 932717 w 1229925"/>
                <a:gd name="connsiteY62" fmla="*/ 1751079 h 2370934"/>
                <a:gd name="connsiteX63" fmla="*/ 920406 w 1229925"/>
                <a:gd name="connsiteY63" fmla="*/ 1740993 h 2370934"/>
                <a:gd name="connsiteX64" fmla="*/ 93229 w 1229925"/>
                <a:gd name="connsiteY64" fmla="*/ 1736348 h 2370934"/>
                <a:gd name="connsiteX65" fmla="*/ 79712 w 1229925"/>
                <a:gd name="connsiteY65" fmla="*/ 1747423 h 2370934"/>
                <a:gd name="connsiteX66" fmla="*/ 79712 w 1229925"/>
                <a:gd name="connsiteY66" fmla="*/ 1857897 h 2370934"/>
                <a:gd name="connsiteX67" fmla="*/ 93229 w 1229925"/>
                <a:gd name="connsiteY67" fmla="*/ 1868971 h 2370934"/>
                <a:gd name="connsiteX68" fmla="*/ 716443 w 1229925"/>
                <a:gd name="connsiteY68" fmla="*/ 1868971 h 2370934"/>
                <a:gd name="connsiteX69" fmla="*/ 729960 w 1229925"/>
                <a:gd name="connsiteY69" fmla="*/ 1857897 h 2370934"/>
                <a:gd name="connsiteX70" fmla="*/ 729960 w 1229925"/>
                <a:gd name="connsiteY70" fmla="*/ 1747423 h 2370934"/>
                <a:gd name="connsiteX71" fmla="*/ 716443 w 1229925"/>
                <a:gd name="connsiteY71" fmla="*/ 1736348 h 2370934"/>
                <a:gd name="connsiteX72" fmla="*/ 1000335 w 1229925"/>
                <a:gd name="connsiteY72" fmla="*/ 1569200 h 2370934"/>
                <a:gd name="connsiteX73" fmla="*/ 988024 w 1229925"/>
                <a:gd name="connsiteY73" fmla="*/ 1579287 h 2370934"/>
                <a:gd name="connsiteX74" fmla="*/ 988024 w 1229925"/>
                <a:gd name="connsiteY74" fmla="*/ 1682447 h 2370934"/>
                <a:gd name="connsiteX75" fmla="*/ 1000335 w 1229925"/>
                <a:gd name="connsiteY75" fmla="*/ 1692533 h 2370934"/>
                <a:gd name="connsiteX76" fmla="*/ 1123161 w 1229925"/>
                <a:gd name="connsiteY76" fmla="*/ 1692533 h 2370934"/>
                <a:gd name="connsiteX77" fmla="*/ 1135473 w 1229925"/>
                <a:gd name="connsiteY77" fmla="*/ 1682447 h 2370934"/>
                <a:gd name="connsiteX78" fmla="*/ 1135473 w 1229925"/>
                <a:gd name="connsiteY78" fmla="*/ 1579287 h 2370934"/>
                <a:gd name="connsiteX79" fmla="*/ 1123161 w 1229925"/>
                <a:gd name="connsiteY79" fmla="*/ 1569200 h 2370934"/>
                <a:gd name="connsiteX80" fmla="*/ 797580 w 1229925"/>
                <a:gd name="connsiteY80" fmla="*/ 1569200 h 2370934"/>
                <a:gd name="connsiteX81" fmla="*/ 785268 w 1229925"/>
                <a:gd name="connsiteY81" fmla="*/ 1579287 h 2370934"/>
                <a:gd name="connsiteX82" fmla="*/ 785268 w 1229925"/>
                <a:gd name="connsiteY82" fmla="*/ 1682447 h 2370934"/>
                <a:gd name="connsiteX83" fmla="*/ 797580 w 1229925"/>
                <a:gd name="connsiteY83" fmla="*/ 1692533 h 2370934"/>
                <a:gd name="connsiteX84" fmla="*/ 920406 w 1229925"/>
                <a:gd name="connsiteY84" fmla="*/ 1692533 h 2370934"/>
                <a:gd name="connsiteX85" fmla="*/ 932717 w 1229925"/>
                <a:gd name="connsiteY85" fmla="*/ 1682447 h 2370934"/>
                <a:gd name="connsiteX86" fmla="*/ 932717 w 1229925"/>
                <a:gd name="connsiteY86" fmla="*/ 1579287 h 2370934"/>
                <a:gd name="connsiteX87" fmla="*/ 920406 w 1229925"/>
                <a:gd name="connsiteY87" fmla="*/ 1569200 h 2370934"/>
                <a:gd name="connsiteX88" fmla="*/ 93229 w 1229925"/>
                <a:gd name="connsiteY88" fmla="*/ 1564556 h 2370934"/>
                <a:gd name="connsiteX89" fmla="*/ 79712 w 1229925"/>
                <a:gd name="connsiteY89" fmla="*/ 1575630 h 2370934"/>
                <a:gd name="connsiteX90" fmla="*/ 79712 w 1229925"/>
                <a:gd name="connsiteY90" fmla="*/ 1686104 h 2370934"/>
                <a:gd name="connsiteX91" fmla="*/ 93229 w 1229925"/>
                <a:gd name="connsiteY91" fmla="*/ 1697178 h 2370934"/>
                <a:gd name="connsiteX92" fmla="*/ 716443 w 1229925"/>
                <a:gd name="connsiteY92" fmla="*/ 1697178 h 2370934"/>
                <a:gd name="connsiteX93" fmla="*/ 729960 w 1229925"/>
                <a:gd name="connsiteY93" fmla="*/ 1686104 h 2370934"/>
                <a:gd name="connsiteX94" fmla="*/ 729960 w 1229925"/>
                <a:gd name="connsiteY94" fmla="*/ 1575630 h 2370934"/>
                <a:gd name="connsiteX95" fmla="*/ 716443 w 1229925"/>
                <a:gd name="connsiteY95" fmla="*/ 1564556 h 2370934"/>
                <a:gd name="connsiteX96" fmla="*/ 1000335 w 1229925"/>
                <a:gd name="connsiteY96" fmla="*/ 1397407 h 2370934"/>
                <a:gd name="connsiteX97" fmla="*/ 988024 w 1229925"/>
                <a:gd name="connsiteY97" fmla="*/ 1407494 h 2370934"/>
                <a:gd name="connsiteX98" fmla="*/ 988024 w 1229925"/>
                <a:gd name="connsiteY98" fmla="*/ 1510654 h 2370934"/>
                <a:gd name="connsiteX99" fmla="*/ 1000335 w 1229925"/>
                <a:gd name="connsiteY99" fmla="*/ 1520741 h 2370934"/>
                <a:gd name="connsiteX100" fmla="*/ 1123161 w 1229925"/>
                <a:gd name="connsiteY100" fmla="*/ 1520741 h 2370934"/>
                <a:gd name="connsiteX101" fmla="*/ 1135473 w 1229925"/>
                <a:gd name="connsiteY101" fmla="*/ 1510654 h 2370934"/>
                <a:gd name="connsiteX102" fmla="*/ 1135473 w 1229925"/>
                <a:gd name="connsiteY102" fmla="*/ 1407494 h 2370934"/>
                <a:gd name="connsiteX103" fmla="*/ 1123161 w 1229925"/>
                <a:gd name="connsiteY103" fmla="*/ 1397407 h 2370934"/>
                <a:gd name="connsiteX104" fmla="*/ 797580 w 1229925"/>
                <a:gd name="connsiteY104" fmla="*/ 1397407 h 2370934"/>
                <a:gd name="connsiteX105" fmla="*/ 785268 w 1229925"/>
                <a:gd name="connsiteY105" fmla="*/ 1407494 h 2370934"/>
                <a:gd name="connsiteX106" fmla="*/ 785268 w 1229925"/>
                <a:gd name="connsiteY106" fmla="*/ 1510654 h 2370934"/>
                <a:gd name="connsiteX107" fmla="*/ 797580 w 1229925"/>
                <a:gd name="connsiteY107" fmla="*/ 1520741 h 2370934"/>
                <a:gd name="connsiteX108" fmla="*/ 920406 w 1229925"/>
                <a:gd name="connsiteY108" fmla="*/ 1520741 h 2370934"/>
                <a:gd name="connsiteX109" fmla="*/ 932717 w 1229925"/>
                <a:gd name="connsiteY109" fmla="*/ 1510654 h 2370934"/>
                <a:gd name="connsiteX110" fmla="*/ 932717 w 1229925"/>
                <a:gd name="connsiteY110" fmla="*/ 1407494 h 2370934"/>
                <a:gd name="connsiteX111" fmla="*/ 920406 w 1229925"/>
                <a:gd name="connsiteY111" fmla="*/ 1397407 h 2370934"/>
                <a:gd name="connsiteX112" fmla="*/ 93229 w 1229925"/>
                <a:gd name="connsiteY112" fmla="*/ 1392763 h 2370934"/>
                <a:gd name="connsiteX113" fmla="*/ 79712 w 1229925"/>
                <a:gd name="connsiteY113" fmla="*/ 1403838 h 2370934"/>
                <a:gd name="connsiteX114" fmla="*/ 79712 w 1229925"/>
                <a:gd name="connsiteY114" fmla="*/ 1514312 h 2370934"/>
                <a:gd name="connsiteX115" fmla="*/ 93229 w 1229925"/>
                <a:gd name="connsiteY115" fmla="*/ 1525386 h 2370934"/>
                <a:gd name="connsiteX116" fmla="*/ 716443 w 1229925"/>
                <a:gd name="connsiteY116" fmla="*/ 1525386 h 2370934"/>
                <a:gd name="connsiteX117" fmla="*/ 729960 w 1229925"/>
                <a:gd name="connsiteY117" fmla="*/ 1514312 h 2370934"/>
                <a:gd name="connsiteX118" fmla="*/ 729960 w 1229925"/>
                <a:gd name="connsiteY118" fmla="*/ 1403838 h 2370934"/>
                <a:gd name="connsiteX119" fmla="*/ 716443 w 1229925"/>
                <a:gd name="connsiteY119" fmla="*/ 1392763 h 2370934"/>
                <a:gd name="connsiteX120" fmla="*/ 1000335 w 1229925"/>
                <a:gd name="connsiteY120" fmla="*/ 1225615 h 2370934"/>
                <a:gd name="connsiteX121" fmla="*/ 988024 w 1229925"/>
                <a:gd name="connsiteY121" fmla="*/ 1235701 h 2370934"/>
                <a:gd name="connsiteX122" fmla="*/ 988024 w 1229925"/>
                <a:gd name="connsiteY122" fmla="*/ 1338862 h 2370934"/>
                <a:gd name="connsiteX123" fmla="*/ 1000335 w 1229925"/>
                <a:gd name="connsiteY123" fmla="*/ 1348948 h 2370934"/>
                <a:gd name="connsiteX124" fmla="*/ 1123161 w 1229925"/>
                <a:gd name="connsiteY124" fmla="*/ 1348948 h 2370934"/>
                <a:gd name="connsiteX125" fmla="*/ 1135473 w 1229925"/>
                <a:gd name="connsiteY125" fmla="*/ 1338862 h 2370934"/>
                <a:gd name="connsiteX126" fmla="*/ 1135473 w 1229925"/>
                <a:gd name="connsiteY126" fmla="*/ 1235701 h 2370934"/>
                <a:gd name="connsiteX127" fmla="*/ 1123161 w 1229925"/>
                <a:gd name="connsiteY127" fmla="*/ 1225615 h 2370934"/>
                <a:gd name="connsiteX128" fmla="*/ 797580 w 1229925"/>
                <a:gd name="connsiteY128" fmla="*/ 1225615 h 2370934"/>
                <a:gd name="connsiteX129" fmla="*/ 785268 w 1229925"/>
                <a:gd name="connsiteY129" fmla="*/ 1235701 h 2370934"/>
                <a:gd name="connsiteX130" fmla="*/ 785268 w 1229925"/>
                <a:gd name="connsiteY130" fmla="*/ 1338862 h 2370934"/>
                <a:gd name="connsiteX131" fmla="*/ 797580 w 1229925"/>
                <a:gd name="connsiteY131" fmla="*/ 1348948 h 2370934"/>
                <a:gd name="connsiteX132" fmla="*/ 920406 w 1229925"/>
                <a:gd name="connsiteY132" fmla="*/ 1348948 h 2370934"/>
                <a:gd name="connsiteX133" fmla="*/ 932717 w 1229925"/>
                <a:gd name="connsiteY133" fmla="*/ 1338862 h 2370934"/>
                <a:gd name="connsiteX134" fmla="*/ 932717 w 1229925"/>
                <a:gd name="connsiteY134" fmla="*/ 1235701 h 2370934"/>
                <a:gd name="connsiteX135" fmla="*/ 920406 w 1229925"/>
                <a:gd name="connsiteY135" fmla="*/ 1225615 h 2370934"/>
                <a:gd name="connsiteX136" fmla="*/ 93229 w 1229925"/>
                <a:gd name="connsiteY136" fmla="*/ 1220971 h 2370934"/>
                <a:gd name="connsiteX137" fmla="*/ 79712 w 1229925"/>
                <a:gd name="connsiteY137" fmla="*/ 1232045 h 2370934"/>
                <a:gd name="connsiteX138" fmla="*/ 79712 w 1229925"/>
                <a:gd name="connsiteY138" fmla="*/ 1342519 h 2370934"/>
                <a:gd name="connsiteX139" fmla="*/ 93229 w 1229925"/>
                <a:gd name="connsiteY139" fmla="*/ 1353593 h 2370934"/>
                <a:gd name="connsiteX140" fmla="*/ 716443 w 1229925"/>
                <a:gd name="connsiteY140" fmla="*/ 1353593 h 2370934"/>
                <a:gd name="connsiteX141" fmla="*/ 729960 w 1229925"/>
                <a:gd name="connsiteY141" fmla="*/ 1342519 h 2370934"/>
                <a:gd name="connsiteX142" fmla="*/ 729960 w 1229925"/>
                <a:gd name="connsiteY142" fmla="*/ 1232045 h 2370934"/>
                <a:gd name="connsiteX143" fmla="*/ 716443 w 1229925"/>
                <a:gd name="connsiteY143" fmla="*/ 1220971 h 2370934"/>
                <a:gd name="connsiteX144" fmla="*/ 1000335 w 1229925"/>
                <a:gd name="connsiteY144" fmla="*/ 1053822 h 2370934"/>
                <a:gd name="connsiteX145" fmla="*/ 988024 w 1229925"/>
                <a:gd name="connsiteY145" fmla="*/ 1063909 h 2370934"/>
                <a:gd name="connsiteX146" fmla="*/ 988024 w 1229925"/>
                <a:gd name="connsiteY146" fmla="*/ 1167069 h 2370934"/>
                <a:gd name="connsiteX147" fmla="*/ 1000335 w 1229925"/>
                <a:gd name="connsiteY147" fmla="*/ 1177156 h 2370934"/>
                <a:gd name="connsiteX148" fmla="*/ 1123161 w 1229925"/>
                <a:gd name="connsiteY148" fmla="*/ 1177156 h 2370934"/>
                <a:gd name="connsiteX149" fmla="*/ 1135473 w 1229925"/>
                <a:gd name="connsiteY149" fmla="*/ 1167069 h 2370934"/>
                <a:gd name="connsiteX150" fmla="*/ 1135473 w 1229925"/>
                <a:gd name="connsiteY150" fmla="*/ 1063909 h 2370934"/>
                <a:gd name="connsiteX151" fmla="*/ 1123161 w 1229925"/>
                <a:gd name="connsiteY151" fmla="*/ 1053822 h 2370934"/>
                <a:gd name="connsiteX152" fmla="*/ 797580 w 1229925"/>
                <a:gd name="connsiteY152" fmla="*/ 1053822 h 2370934"/>
                <a:gd name="connsiteX153" fmla="*/ 785268 w 1229925"/>
                <a:gd name="connsiteY153" fmla="*/ 1063909 h 2370934"/>
                <a:gd name="connsiteX154" fmla="*/ 785268 w 1229925"/>
                <a:gd name="connsiteY154" fmla="*/ 1167069 h 2370934"/>
                <a:gd name="connsiteX155" fmla="*/ 797580 w 1229925"/>
                <a:gd name="connsiteY155" fmla="*/ 1177156 h 2370934"/>
                <a:gd name="connsiteX156" fmla="*/ 920406 w 1229925"/>
                <a:gd name="connsiteY156" fmla="*/ 1177156 h 2370934"/>
                <a:gd name="connsiteX157" fmla="*/ 932717 w 1229925"/>
                <a:gd name="connsiteY157" fmla="*/ 1167069 h 2370934"/>
                <a:gd name="connsiteX158" fmla="*/ 932717 w 1229925"/>
                <a:gd name="connsiteY158" fmla="*/ 1063909 h 2370934"/>
                <a:gd name="connsiteX159" fmla="*/ 920406 w 1229925"/>
                <a:gd name="connsiteY159" fmla="*/ 1053822 h 2370934"/>
                <a:gd name="connsiteX160" fmla="*/ 93229 w 1229925"/>
                <a:gd name="connsiteY160" fmla="*/ 1049178 h 2370934"/>
                <a:gd name="connsiteX161" fmla="*/ 79712 w 1229925"/>
                <a:gd name="connsiteY161" fmla="*/ 1060252 h 2370934"/>
                <a:gd name="connsiteX162" fmla="*/ 79712 w 1229925"/>
                <a:gd name="connsiteY162" fmla="*/ 1170726 h 2370934"/>
                <a:gd name="connsiteX163" fmla="*/ 93229 w 1229925"/>
                <a:gd name="connsiteY163" fmla="*/ 1181801 h 2370934"/>
                <a:gd name="connsiteX164" fmla="*/ 716443 w 1229925"/>
                <a:gd name="connsiteY164" fmla="*/ 1181801 h 2370934"/>
                <a:gd name="connsiteX165" fmla="*/ 729960 w 1229925"/>
                <a:gd name="connsiteY165" fmla="*/ 1170726 h 2370934"/>
                <a:gd name="connsiteX166" fmla="*/ 729960 w 1229925"/>
                <a:gd name="connsiteY166" fmla="*/ 1060252 h 2370934"/>
                <a:gd name="connsiteX167" fmla="*/ 716443 w 1229925"/>
                <a:gd name="connsiteY167" fmla="*/ 1049178 h 2370934"/>
                <a:gd name="connsiteX168" fmla="*/ 1000335 w 1229925"/>
                <a:gd name="connsiteY168" fmla="*/ 882030 h 2370934"/>
                <a:gd name="connsiteX169" fmla="*/ 988024 w 1229925"/>
                <a:gd name="connsiteY169" fmla="*/ 892116 h 2370934"/>
                <a:gd name="connsiteX170" fmla="*/ 988024 w 1229925"/>
                <a:gd name="connsiteY170" fmla="*/ 995276 h 2370934"/>
                <a:gd name="connsiteX171" fmla="*/ 1000335 w 1229925"/>
                <a:gd name="connsiteY171" fmla="*/ 1005363 h 2370934"/>
                <a:gd name="connsiteX172" fmla="*/ 1123161 w 1229925"/>
                <a:gd name="connsiteY172" fmla="*/ 1005363 h 2370934"/>
                <a:gd name="connsiteX173" fmla="*/ 1135473 w 1229925"/>
                <a:gd name="connsiteY173" fmla="*/ 995276 h 2370934"/>
                <a:gd name="connsiteX174" fmla="*/ 1135473 w 1229925"/>
                <a:gd name="connsiteY174" fmla="*/ 892116 h 2370934"/>
                <a:gd name="connsiteX175" fmla="*/ 1123161 w 1229925"/>
                <a:gd name="connsiteY175" fmla="*/ 882030 h 2370934"/>
                <a:gd name="connsiteX176" fmla="*/ 797580 w 1229925"/>
                <a:gd name="connsiteY176" fmla="*/ 882030 h 2370934"/>
                <a:gd name="connsiteX177" fmla="*/ 785268 w 1229925"/>
                <a:gd name="connsiteY177" fmla="*/ 892116 h 2370934"/>
                <a:gd name="connsiteX178" fmla="*/ 785268 w 1229925"/>
                <a:gd name="connsiteY178" fmla="*/ 995276 h 2370934"/>
                <a:gd name="connsiteX179" fmla="*/ 797580 w 1229925"/>
                <a:gd name="connsiteY179" fmla="*/ 1005363 h 2370934"/>
                <a:gd name="connsiteX180" fmla="*/ 920406 w 1229925"/>
                <a:gd name="connsiteY180" fmla="*/ 1005363 h 2370934"/>
                <a:gd name="connsiteX181" fmla="*/ 932717 w 1229925"/>
                <a:gd name="connsiteY181" fmla="*/ 995276 h 2370934"/>
                <a:gd name="connsiteX182" fmla="*/ 932717 w 1229925"/>
                <a:gd name="connsiteY182" fmla="*/ 892116 h 2370934"/>
                <a:gd name="connsiteX183" fmla="*/ 920406 w 1229925"/>
                <a:gd name="connsiteY183" fmla="*/ 882030 h 2370934"/>
                <a:gd name="connsiteX184" fmla="*/ 93229 w 1229925"/>
                <a:gd name="connsiteY184" fmla="*/ 877385 h 2370934"/>
                <a:gd name="connsiteX185" fmla="*/ 79712 w 1229925"/>
                <a:gd name="connsiteY185" fmla="*/ 888460 h 2370934"/>
                <a:gd name="connsiteX186" fmla="*/ 79712 w 1229925"/>
                <a:gd name="connsiteY186" fmla="*/ 998934 h 2370934"/>
                <a:gd name="connsiteX187" fmla="*/ 93229 w 1229925"/>
                <a:gd name="connsiteY187" fmla="*/ 1010008 h 2370934"/>
                <a:gd name="connsiteX188" fmla="*/ 716443 w 1229925"/>
                <a:gd name="connsiteY188" fmla="*/ 1010008 h 2370934"/>
                <a:gd name="connsiteX189" fmla="*/ 729960 w 1229925"/>
                <a:gd name="connsiteY189" fmla="*/ 998934 h 2370934"/>
                <a:gd name="connsiteX190" fmla="*/ 729960 w 1229925"/>
                <a:gd name="connsiteY190" fmla="*/ 888460 h 2370934"/>
                <a:gd name="connsiteX191" fmla="*/ 716443 w 1229925"/>
                <a:gd name="connsiteY191" fmla="*/ 877385 h 2370934"/>
                <a:gd name="connsiteX192" fmla="*/ 1000335 w 1229925"/>
                <a:gd name="connsiteY192" fmla="*/ 710237 h 2370934"/>
                <a:gd name="connsiteX193" fmla="*/ 988024 w 1229925"/>
                <a:gd name="connsiteY193" fmla="*/ 720324 h 2370934"/>
                <a:gd name="connsiteX194" fmla="*/ 988024 w 1229925"/>
                <a:gd name="connsiteY194" fmla="*/ 823484 h 2370934"/>
                <a:gd name="connsiteX195" fmla="*/ 1000335 w 1229925"/>
                <a:gd name="connsiteY195" fmla="*/ 833570 h 2370934"/>
                <a:gd name="connsiteX196" fmla="*/ 1123161 w 1229925"/>
                <a:gd name="connsiteY196" fmla="*/ 833570 h 2370934"/>
                <a:gd name="connsiteX197" fmla="*/ 1135473 w 1229925"/>
                <a:gd name="connsiteY197" fmla="*/ 823484 h 2370934"/>
                <a:gd name="connsiteX198" fmla="*/ 1135473 w 1229925"/>
                <a:gd name="connsiteY198" fmla="*/ 720324 h 2370934"/>
                <a:gd name="connsiteX199" fmla="*/ 1123161 w 1229925"/>
                <a:gd name="connsiteY199" fmla="*/ 710237 h 2370934"/>
                <a:gd name="connsiteX200" fmla="*/ 797580 w 1229925"/>
                <a:gd name="connsiteY200" fmla="*/ 710237 h 2370934"/>
                <a:gd name="connsiteX201" fmla="*/ 785268 w 1229925"/>
                <a:gd name="connsiteY201" fmla="*/ 720324 h 2370934"/>
                <a:gd name="connsiteX202" fmla="*/ 785268 w 1229925"/>
                <a:gd name="connsiteY202" fmla="*/ 823484 h 2370934"/>
                <a:gd name="connsiteX203" fmla="*/ 797580 w 1229925"/>
                <a:gd name="connsiteY203" fmla="*/ 833570 h 2370934"/>
                <a:gd name="connsiteX204" fmla="*/ 920406 w 1229925"/>
                <a:gd name="connsiteY204" fmla="*/ 833570 h 2370934"/>
                <a:gd name="connsiteX205" fmla="*/ 932717 w 1229925"/>
                <a:gd name="connsiteY205" fmla="*/ 823484 h 2370934"/>
                <a:gd name="connsiteX206" fmla="*/ 932717 w 1229925"/>
                <a:gd name="connsiteY206" fmla="*/ 720324 h 2370934"/>
                <a:gd name="connsiteX207" fmla="*/ 920406 w 1229925"/>
                <a:gd name="connsiteY207" fmla="*/ 710237 h 2370934"/>
                <a:gd name="connsiteX208" fmla="*/ 93229 w 1229925"/>
                <a:gd name="connsiteY208" fmla="*/ 705593 h 2370934"/>
                <a:gd name="connsiteX209" fmla="*/ 79712 w 1229925"/>
                <a:gd name="connsiteY209" fmla="*/ 716667 h 2370934"/>
                <a:gd name="connsiteX210" fmla="*/ 79712 w 1229925"/>
                <a:gd name="connsiteY210" fmla="*/ 827141 h 2370934"/>
                <a:gd name="connsiteX211" fmla="*/ 93229 w 1229925"/>
                <a:gd name="connsiteY211" fmla="*/ 838215 h 2370934"/>
                <a:gd name="connsiteX212" fmla="*/ 716443 w 1229925"/>
                <a:gd name="connsiteY212" fmla="*/ 838215 h 2370934"/>
                <a:gd name="connsiteX213" fmla="*/ 729960 w 1229925"/>
                <a:gd name="connsiteY213" fmla="*/ 827141 h 2370934"/>
                <a:gd name="connsiteX214" fmla="*/ 729960 w 1229925"/>
                <a:gd name="connsiteY214" fmla="*/ 716667 h 2370934"/>
                <a:gd name="connsiteX215" fmla="*/ 716443 w 1229925"/>
                <a:gd name="connsiteY215" fmla="*/ 705593 h 2370934"/>
                <a:gd name="connsiteX216" fmla="*/ 1000335 w 1229925"/>
                <a:gd name="connsiteY216" fmla="*/ 538444 h 2370934"/>
                <a:gd name="connsiteX217" fmla="*/ 988024 w 1229925"/>
                <a:gd name="connsiteY217" fmla="*/ 548531 h 2370934"/>
                <a:gd name="connsiteX218" fmla="*/ 988024 w 1229925"/>
                <a:gd name="connsiteY218" fmla="*/ 651691 h 2370934"/>
                <a:gd name="connsiteX219" fmla="*/ 1000335 w 1229925"/>
                <a:gd name="connsiteY219" fmla="*/ 661778 h 2370934"/>
                <a:gd name="connsiteX220" fmla="*/ 1123161 w 1229925"/>
                <a:gd name="connsiteY220" fmla="*/ 661778 h 2370934"/>
                <a:gd name="connsiteX221" fmla="*/ 1135473 w 1229925"/>
                <a:gd name="connsiteY221" fmla="*/ 651691 h 2370934"/>
                <a:gd name="connsiteX222" fmla="*/ 1135473 w 1229925"/>
                <a:gd name="connsiteY222" fmla="*/ 548531 h 2370934"/>
                <a:gd name="connsiteX223" fmla="*/ 1123161 w 1229925"/>
                <a:gd name="connsiteY223" fmla="*/ 538444 h 2370934"/>
                <a:gd name="connsiteX224" fmla="*/ 797580 w 1229925"/>
                <a:gd name="connsiteY224" fmla="*/ 538444 h 2370934"/>
                <a:gd name="connsiteX225" fmla="*/ 785268 w 1229925"/>
                <a:gd name="connsiteY225" fmla="*/ 548531 h 2370934"/>
                <a:gd name="connsiteX226" fmla="*/ 785268 w 1229925"/>
                <a:gd name="connsiteY226" fmla="*/ 651691 h 2370934"/>
                <a:gd name="connsiteX227" fmla="*/ 797580 w 1229925"/>
                <a:gd name="connsiteY227" fmla="*/ 661778 h 2370934"/>
                <a:gd name="connsiteX228" fmla="*/ 920406 w 1229925"/>
                <a:gd name="connsiteY228" fmla="*/ 661778 h 2370934"/>
                <a:gd name="connsiteX229" fmla="*/ 932717 w 1229925"/>
                <a:gd name="connsiteY229" fmla="*/ 651691 h 2370934"/>
                <a:gd name="connsiteX230" fmla="*/ 932717 w 1229925"/>
                <a:gd name="connsiteY230" fmla="*/ 548531 h 2370934"/>
                <a:gd name="connsiteX231" fmla="*/ 920406 w 1229925"/>
                <a:gd name="connsiteY231" fmla="*/ 538444 h 2370934"/>
                <a:gd name="connsiteX232" fmla="*/ 93229 w 1229925"/>
                <a:gd name="connsiteY232" fmla="*/ 533800 h 2370934"/>
                <a:gd name="connsiteX233" fmla="*/ 79712 w 1229925"/>
                <a:gd name="connsiteY233" fmla="*/ 544874 h 2370934"/>
                <a:gd name="connsiteX234" fmla="*/ 79712 w 1229925"/>
                <a:gd name="connsiteY234" fmla="*/ 655349 h 2370934"/>
                <a:gd name="connsiteX235" fmla="*/ 93229 w 1229925"/>
                <a:gd name="connsiteY235" fmla="*/ 666423 h 2370934"/>
                <a:gd name="connsiteX236" fmla="*/ 716443 w 1229925"/>
                <a:gd name="connsiteY236" fmla="*/ 666423 h 2370934"/>
                <a:gd name="connsiteX237" fmla="*/ 729960 w 1229925"/>
                <a:gd name="connsiteY237" fmla="*/ 655349 h 2370934"/>
                <a:gd name="connsiteX238" fmla="*/ 729960 w 1229925"/>
                <a:gd name="connsiteY238" fmla="*/ 544874 h 2370934"/>
                <a:gd name="connsiteX239" fmla="*/ 716443 w 1229925"/>
                <a:gd name="connsiteY239" fmla="*/ 533800 h 2370934"/>
                <a:gd name="connsiteX240" fmla="*/ 1000335 w 1229925"/>
                <a:gd name="connsiteY240" fmla="*/ 366652 h 2370934"/>
                <a:gd name="connsiteX241" fmla="*/ 988024 w 1229925"/>
                <a:gd name="connsiteY241" fmla="*/ 376738 h 2370934"/>
                <a:gd name="connsiteX242" fmla="*/ 988024 w 1229925"/>
                <a:gd name="connsiteY242" fmla="*/ 479899 h 2370934"/>
                <a:gd name="connsiteX243" fmla="*/ 1000335 w 1229925"/>
                <a:gd name="connsiteY243" fmla="*/ 489985 h 2370934"/>
                <a:gd name="connsiteX244" fmla="*/ 1123161 w 1229925"/>
                <a:gd name="connsiteY244" fmla="*/ 489985 h 2370934"/>
                <a:gd name="connsiteX245" fmla="*/ 1135473 w 1229925"/>
                <a:gd name="connsiteY245" fmla="*/ 479899 h 2370934"/>
                <a:gd name="connsiteX246" fmla="*/ 1135473 w 1229925"/>
                <a:gd name="connsiteY246" fmla="*/ 376738 h 2370934"/>
                <a:gd name="connsiteX247" fmla="*/ 1123161 w 1229925"/>
                <a:gd name="connsiteY247" fmla="*/ 366652 h 2370934"/>
                <a:gd name="connsiteX248" fmla="*/ 797580 w 1229925"/>
                <a:gd name="connsiteY248" fmla="*/ 366652 h 2370934"/>
                <a:gd name="connsiteX249" fmla="*/ 785268 w 1229925"/>
                <a:gd name="connsiteY249" fmla="*/ 376738 h 2370934"/>
                <a:gd name="connsiteX250" fmla="*/ 785268 w 1229925"/>
                <a:gd name="connsiteY250" fmla="*/ 479899 h 2370934"/>
                <a:gd name="connsiteX251" fmla="*/ 797580 w 1229925"/>
                <a:gd name="connsiteY251" fmla="*/ 489985 h 2370934"/>
                <a:gd name="connsiteX252" fmla="*/ 920406 w 1229925"/>
                <a:gd name="connsiteY252" fmla="*/ 489985 h 2370934"/>
                <a:gd name="connsiteX253" fmla="*/ 932717 w 1229925"/>
                <a:gd name="connsiteY253" fmla="*/ 479899 h 2370934"/>
                <a:gd name="connsiteX254" fmla="*/ 932717 w 1229925"/>
                <a:gd name="connsiteY254" fmla="*/ 376738 h 2370934"/>
                <a:gd name="connsiteX255" fmla="*/ 920406 w 1229925"/>
                <a:gd name="connsiteY255" fmla="*/ 366652 h 2370934"/>
                <a:gd name="connsiteX256" fmla="*/ 93229 w 1229925"/>
                <a:gd name="connsiteY256" fmla="*/ 362008 h 2370934"/>
                <a:gd name="connsiteX257" fmla="*/ 79712 w 1229925"/>
                <a:gd name="connsiteY257" fmla="*/ 373082 h 2370934"/>
                <a:gd name="connsiteX258" fmla="*/ 79712 w 1229925"/>
                <a:gd name="connsiteY258" fmla="*/ 483556 h 2370934"/>
                <a:gd name="connsiteX259" fmla="*/ 93229 w 1229925"/>
                <a:gd name="connsiteY259" fmla="*/ 494630 h 2370934"/>
                <a:gd name="connsiteX260" fmla="*/ 716443 w 1229925"/>
                <a:gd name="connsiteY260" fmla="*/ 494630 h 2370934"/>
                <a:gd name="connsiteX261" fmla="*/ 729960 w 1229925"/>
                <a:gd name="connsiteY261" fmla="*/ 483556 h 2370934"/>
                <a:gd name="connsiteX262" fmla="*/ 729960 w 1229925"/>
                <a:gd name="connsiteY262" fmla="*/ 373082 h 2370934"/>
                <a:gd name="connsiteX263" fmla="*/ 716443 w 1229925"/>
                <a:gd name="connsiteY263" fmla="*/ 362008 h 2370934"/>
                <a:gd name="connsiteX264" fmla="*/ 1000335 w 1229925"/>
                <a:gd name="connsiteY264" fmla="*/ 194859 h 2370934"/>
                <a:gd name="connsiteX265" fmla="*/ 988024 w 1229925"/>
                <a:gd name="connsiteY265" fmla="*/ 204946 h 2370934"/>
                <a:gd name="connsiteX266" fmla="*/ 988024 w 1229925"/>
                <a:gd name="connsiteY266" fmla="*/ 308106 h 2370934"/>
                <a:gd name="connsiteX267" fmla="*/ 1000335 w 1229925"/>
                <a:gd name="connsiteY267" fmla="*/ 318193 h 2370934"/>
                <a:gd name="connsiteX268" fmla="*/ 1123161 w 1229925"/>
                <a:gd name="connsiteY268" fmla="*/ 318193 h 2370934"/>
                <a:gd name="connsiteX269" fmla="*/ 1135473 w 1229925"/>
                <a:gd name="connsiteY269" fmla="*/ 308106 h 2370934"/>
                <a:gd name="connsiteX270" fmla="*/ 1135473 w 1229925"/>
                <a:gd name="connsiteY270" fmla="*/ 204946 h 2370934"/>
                <a:gd name="connsiteX271" fmla="*/ 1123161 w 1229925"/>
                <a:gd name="connsiteY271" fmla="*/ 194859 h 2370934"/>
                <a:gd name="connsiteX272" fmla="*/ 797580 w 1229925"/>
                <a:gd name="connsiteY272" fmla="*/ 194859 h 2370934"/>
                <a:gd name="connsiteX273" fmla="*/ 785268 w 1229925"/>
                <a:gd name="connsiteY273" fmla="*/ 204946 h 2370934"/>
                <a:gd name="connsiteX274" fmla="*/ 785268 w 1229925"/>
                <a:gd name="connsiteY274" fmla="*/ 308106 h 2370934"/>
                <a:gd name="connsiteX275" fmla="*/ 797580 w 1229925"/>
                <a:gd name="connsiteY275" fmla="*/ 318193 h 2370934"/>
                <a:gd name="connsiteX276" fmla="*/ 920406 w 1229925"/>
                <a:gd name="connsiteY276" fmla="*/ 318193 h 2370934"/>
                <a:gd name="connsiteX277" fmla="*/ 932717 w 1229925"/>
                <a:gd name="connsiteY277" fmla="*/ 308106 h 2370934"/>
                <a:gd name="connsiteX278" fmla="*/ 932717 w 1229925"/>
                <a:gd name="connsiteY278" fmla="*/ 204946 h 2370934"/>
                <a:gd name="connsiteX279" fmla="*/ 920406 w 1229925"/>
                <a:gd name="connsiteY279" fmla="*/ 194859 h 2370934"/>
                <a:gd name="connsiteX280" fmla="*/ 93229 w 1229925"/>
                <a:gd name="connsiteY280" fmla="*/ 190215 h 2370934"/>
                <a:gd name="connsiteX281" fmla="*/ 79712 w 1229925"/>
                <a:gd name="connsiteY281" fmla="*/ 201289 h 2370934"/>
                <a:gd name="connsiteX282" fmla="*/ 79712 w 1229925"/>
                <a:gd name="connsiteY282" fmla="*/ 311763 h 2370934"/>
                <a:gd name="connsiteX283" fmla="*/ 93229 w 1229925"/>
                <a:gd name="connsiteY283" fmla="*/ 322838 h 2370934"/>
                <a:gd name="connsiteX284" fmla="*/ 716443 w 1229925"/>
                <a:gd name="connsiteY284" fmla="*/ 322838 h 2370934"/>
                <a:gd name="connsiteX285" fmla="*/ 729960 w 1229925"/>
                <a:gd name="connsiteY285" fmla="*/ 311763 h 2370934"/>
                <a:gd name="connsiteX286" fmla="*/ 729960 w 1229925"/>
                <a:gd name="connsiteY286" fmla="*/ 201289 h 2370934"/>
                <a:gd name="connsiteX287" fmla="*/ 716443 w 1229925"/>
                <a:gd name="connsiteY287" fmla="*/ 190215 h 2370934"/>
                <a:gd name="connsiteX288" fmla="*/ 102699 w 1229925"/>
                <a:gd name="connsiteY288" fmla="*/ 0 h 2370934"/>
                <a:gd name="connsiteX289" fmla="*/ 1127226 w 1229925"/>
                <a:gd name="connsiteY289" fmla="*/ 0 h 2370934"/>
                <a:gd name="connsiteX290" fmla="*/ 1229925 w 1229925"/>
                <a:gd name="connsiteY290" fmla="*/ 102699 h 2370934"/>
                <a:gd name="connsiteX291" fmla="*/ 1229925 w 1229925"/>
                <a:gd name="connsiteY291" fmla="*/ 2268235 h 2370934"/>
                <a:gd name="connsiteX292" fmla="*/ 1127226 w 1229925"/>
                <a:gd name="connsiteY292" fmla="*/ 2370934 h 2370934"/>
                <a:gd name="connsiteX293" fmla="*/ 102699 w 1229925"/>
                <a:gd name="connsiteY293" fmla="*/ 2370934 h 2370934"/>
                <a:gd name="connsiteX294" fmla="*/ 0 w 1229925"/>
                <a:gd name="connsiteY294" fmla="*/ 2268235 h 2370934"/>
                <a:gd name="connsiteX295" fmla="*/ 0 w 1229925"/>
                <a:gd name="connsiteY295" fmla="*/ 102699 h 2370934"/>
                <a:gd name="connsiteX296" fmla="*/ 102699 w 1229925"/>
                <a:gd name="connsiteY296" fmla="*/ 0 h 237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29925" h="2370934">
                  <a:moveTo>
                    <a:pt x="1000335" y="2084578"/>
                  </a:moveTo>
                  <a:cubicBezTo>
                    <a:pt x="993536" y="2084578"/>
                    <a:pt x="988024" y="2089093"/>
                    <a:pt x="988024" y="2094664"/>
                  </a:cubicBezTo>
                  <a:lnTo>
                    <a:pt x="988024" y="2197825"/>
                  </a:lnTo>
                  <a:cubicBezTo>
                    <a:pt x="988024" y="2203396"/>
                    <a:pt x="993536" y="2207911"/>
                    <a:pt x="1000335" y="2207911"/>
                  </a:cubicBezTo>
                  <a:lnTo>
                    <a:pt x="1123161" y="2207911"/>
                  </a:lnTo>
                  <a:cubicBezTo>
                    <a:pt x="1129961" y="2207911"/>
                    <a:pt x="1135473" y="2203396"/>
                    <a:pt x="1135473" y="2197825"/>
                  </a:cubicBezTo>
                  <a:lnTo>
                    <a:pt x="1135473" y="2094664"/>
                  </a:lnTo>
                  <a:cubicBezTo>
                    <a:pt x="1135473" y="2089093"/>
                    <a:pt x="1129961" y="2084578"/>
                    <a:pt x="1123161" y="2084578"/>
                  </a:cubicBezTo>
                  <a:close/>
                  <a:moveTo>
                    <a:pt x="797580" y="2084578"/>
                  </a:moveTo>
                  <a:cubicBezTo>
                    <a:pt x="790780" y="2084578"/>
                    <a:pt x="785268" y="2089093"/>
                    <a:pt x="785268" y="2094664"/>
                  </a:cubicBezTo>
                  <a:lnTo>
                    <a:pt x="785268" y="2197825"/>
                  </a:lnTo>
                  <a:cubicBezTo>
                    <a:pt x="785268" y="2203396"/>
                    <a:pt x="790780" y="2207911"/>
                    <a:pt x="797580" y="2207911"/>
                  </a:cubicBezTo>
                  <a:lnTo>
                    <a:pt x="920406" y="2207911"/>
                  </a:lnTo>
                  <a:cubicBezTo>
                    <a:pt x="927206" y="2207911"/>
                    <a:pt x="932717" y="2203396"/>
                    <a:pt x="932717" y="2197825"/>
                  </a:cubicBezTo>
                  <a:lnTo>
                    <a:pt x="932717" y="2094664"/>
                  </a:lnTo>
                  <a:cubicBezTo>
                    <a:pt x="932717" y="2089093"/>
                    <a:pt x="927206" y="2084578"/>
                    <a:pt x="920406" y="2084578"/>
                  </a:cubicBezTo>
                  <a:close/>
                  <a:moveTo>
                    <a:pt x="93229" y="2079934"/>
                  </a:moveTo>
                  <a:cubicBezTo>
                    <a:pt x="85764" y="2079934"/>
                    <a:pt x="79712" y="2084892"/>
                    <a:pt x="79712" y="2091008"/>
                  </a:cubicBezTo>
                  <a:lnTo>
                    <a:pt x="79712" y="2201482"/>
                  </a:lnTo>
                  <a:cubicBezTo>
                    <a:pt x="79712" y="2207598"/>
                    <a:pt x="85764" y="2212556"/>
                    <a:pt x="93229" y="2212556"/>
                  </a:cubicBezTo>
                  <a:lnTo>
                    <a:pt x="716443" y="2212556"/>
                  </a:lnTo>
                  <a:cubicBezTo>
                    <a:pt x="723908" y="2212556"/>
                    <a:pt x="729960" y="2207598"/>
                    <a:pt x="729960" y="2201482"/>
                  </a:cubicBezTo>
                  <a:lnTo>
                    <a:pt x="729960" y="2091008"/>
                  </a:lnTo>
                  <a:cubicBezTo>
                    <a:pt x="729960" y="2084892"/>
                    <a:pt x="723908" y="2079934"/>
                    <a:pt x="716443" y="2079934"/>
                  </a:cubicBezTo>
                  <a:close/>
                  <a:moveTo>
                    <a:pt x="1000335" y="1912785"/>
                  </a:moveTo>
                  <a:cubicBezTo>
                    <a:pt x="993536" y="1912785"/>
                    <a:pt x="988024" y="1917301"/>
                    <a:pt x="988024" y="1922872"/>
                  </a:cubicBezTo>
                  <a:lnTo>
                    <a:pt x="988024" y="2026032"/>
                  </a:lnTo>
                  <a:cubicBezTo>
                    <a:pt x="988024" y="2031603"/>
                    <a:pt x="993536" y="2036119"/>
                    <a:pt x="1000335" y="2036119"/>
                  </a:cubicBezTo>
                  <a:lnTo>
                    <a:pt x="1123161" y="2036119"/>
                  </a:lnTo>
                  <a:cubicBezTo>
                    <a:pt x="1129961" y="2036119"/>
                    <a:pt x="1135473" y="2031603"/>
                    <a:pt x="1135473" y="2026032"/>
                  </a:cubicBezTo>
                  <a:lnTo>
                    <a:pt x="1135473" y="1922872"/>
                  </a:lnTo>
                  <a:cubicBezTo>
                    <a:pt x="1135473" y="1917301"/>
                    <a:pt x="1129961" y="1912785"/>
                    <a:pt x="1123161" y="1912785"/>
                  </a:cubicBezTo>
                  <a:close/>
                  <a:moveTo>
                    <a:pt x="797580" y="1912785"/>
                  </a:moveTo>
                  <a:cubicBezTo>
                    <a:pt x="790780" y="1912785"/>
                    <a:pt x="785268" y="1917301"/>
                    <a:pt x="785268" y="1922872"/>
                  </a:cubicBezTo>
                  <a:lnTo>
                    <a:pt x="785268" y="2026032"/>
                  </a:lnTo>
                  <a:cubicBezTo>
                    <a:pt x="785268" y="2031603"/>
                    <a:pt x="790780" y="2036119"/>
                    <a:pt x="797580" y="2036119"/>
                  </a:cubicBezTo>
                  <a:lnTo>
                    <a:pt x="920406" y="2036119"/>
                  </a:lnTo>
                  <a:cubicBezTo>
                    <a:pt x="927206" y="2036119"/>
                    <a:pt x="932717" y="2031603"/>
                    <a:pt x="932717" y="2026032"/>
                  </a:cubicBezTo>
                  <a:lnTo>
                    <a:pt x="932717" y="1922872"/>
                  </a:lnTo>
                  <a:cubicBezTo>
                    <a:pt x="932717" y="1917301"/>
                    <a:pt x="927206" y="1912785"/>
                    <a:pt x="920406" y="1912785"/>
                  </a:cubicBezTo>
                  <a:close/>
                  <a:moveTo>
                    <a:pt x="93229" y="1908141"/>
                  </a:moveTo>
                  <a:cubicBezTo>
                    <a:pt x="85764" y="1908141"/>
                    <a:pt x="79712" y="1913099"/>
                    <a:pt x="79712" y="1919215"/>
                  </a:cubicBezTo>
                  <a:lnTo>
                    <a:pt x="79712" y="2029689"/>
                  </a:lnTo>
                  <a:cubicBezTo>
                    <a:pt x="79712" y="2035806"/>
                    <a:pt x="85764" y="2040764"/>
                    <a:pt x="93229" y="2040764"/>
                  </a:cubicBezTo>
                  <a:lnTo>
                    <a:pt x="716443" y="2040764"/>
                  </a:lnTo>
                  <a:cubicBezTo>
                    <a:pt x="723908" y="2040764"/>
                    <a:pt x="729960" y="2035806"/>
                    <a:pt x="729960" y="2029689"/>
                  </a:cubicBezTo>
                  <a:lnTo>
                    <a:pt x="729960" y="1919215"/>
                  </a:lnTo>
                  <a:cubicBezTo>
                    <a:pt x="729960" y="1913099"/>
                    <a:pt x="723908" y="1908141"/>
                    <a:pt x="716443" y="1908141"/>
                  </a:cubicBezTo>
                  <a:close/>
                  <a:moveTo>
                    <a:pt x="1000335" y="1740993"/>
                  </a:moveTo>
                  <a:cubicBezTo>
                    <a:pt x="993536" y="1740993"/>
                    <a:pt x="988024" y="1745508"/>
                    <a:pt x="988024" y="1751079"/>
                  </a:cubicBezTo>
                  <a:lnTo>
                    <a:pt x="988024" y="1854239"/>
                  </a:lnTo>
                  <a:cubicBezTo>
                    <a:pt x="988024" y="1859810"/>
                    <a:pt x="993536" y="1864326"/>
                    <a:pt x="1000335" y="1864326"/>
                  </a:cubicBezTo>
                  <a:lnTo>
                    <a:pt x="1123161" y="1864326"/>
                  </a:lnTo>
                  <a:cubicBezTo>
                    <a:pt x="1129961" y="1864326"/>
                    <a:pt x="1135473" y="1859810"/>
                    <a:pt x="1135473" y="1854239"/>
                  </a:cubicBezTo>
                  <a:lnTo>
                    <a:pt x="1135473" y="1751079"/>
                  </a:lnTo>
                  <a:cubicBezTo>
                    <a:pt x="1135473" y="1745508"/>
                    <a:pt x="1129961" y="1740993"/>
                    <a:pt x="1123161" y="1740993"/>
                  </a:cubicBezTo>
                  <a:close/>
                  <a:moveTo>
                    <a:pt x="797580" y="1740993"/>
                  </a:moveTo>
                  <a:cubicBezTo>
                    <a:pt x="790780" y="1740993"/>
                    <a:pt x="785268" y="1745508"/>
                    <a:pt x="785268" y="1751079"/>
                  </a:cubicBezTo>
                  <a:lnTo>
                    <a:pt x="785268" y="1854239"/>
                  </a:lnTo>
                  <a:cubicBezTo>
                    <a:pt x="785268" y="1859810"/>
                    <a:pt x="790780" y="1864326"/>
                    <a:pt x="797580" y="1864326"/>
                  </a:cubicBezTo>
                  <a:lnTo>
                    <a:pt x="920406" y="1864326"/>
                  </a:lnTo>
                  <a:cubicBezTo>
                    <a:pt x="927206" y="1864326"/>
                    <a:pt x="932717" y="1859810"/>
                    <a:pt x="932717" y="1854239"/>
                  </a:cubicBezTo>
                  <a:lnTo>
                    <a:pt x="932717" y="1751079"/>
                  </a:lnTo>
                  <a:cubicBezTo>
                    <a:pt x="932717" y="1745508"/>
                    <a:pt x="927206" y="1740993"/>
                    <a:pt x="920406" y="1740993"/>
                  </a:cubicBezTo>
                  <a:close/>
                  <a:moveTo>
                    <a:pt x="93229" y="1736348"/>
                  </a:moveTo>
                  <a:cubicBezTo>
                    <a:pt x="85764" y="1736348"/>
                    <a:pt x="79712" y="1741307"/>
                    <a:pt x="79712" y="1747423"/>
                  </a:cubicBezTo>
                  <a:lnTo>
                    <a:pt x="79712" y="1857897"/>
                  </a:lnTo>
                  <a:cubicBezTo>
                    <a:pt x="79712" y="1864013"/>
                    <a:pt x="85764" y="1868971"/>
                    <a:pt x="93229" y="1868971"/>
                  </a:cubicBezTo>
                  <a:lnTo>
                    <a:pt x="716443" y="1868971"/>
                  </a:lnTo>
                  <a:cubicBezTo>
                    <a:pt x="723908" y="1868971"/>
                    <a:pt x="729960" y="1864013"/>
                    <a:pt x="729960" y="1857897"/>
                  </a:cubicBezTo>
                  <a:lnTo>
                    <a:pt x="729960" y="1747423"/>
                  </a:lnTo>
                  <a:cubicBezTo>
                    <a:pt x="729960" y="1741307"/>
                    <a:pt x="723908" y="1736348"/>
                    <a:pt x="716443" y="1736348"/>
                  </a:cubicBezTo>
                  <a:close/>
                  <a:moveTo>
                    <a:pt x="1000335" y="1569200"/>
                  </a:moveTo>
                  <a:cubicBezTo>
                    <a:pt x="993536" y="1569200"/>
                    <a:pt x="988024" y="1573716"/>
                    <a:pt x="988024" y="1579287"/>
                  </a:cubicBezTo>
                  <a:lnTo>
                    <a:pt x="988024" y="1682447"/>
                  </a:lnTo>
                  <a:cubicBezTo>
                    <a:pt x="988024" y="1688018"/>
                    <a:pt x="993536" y="1692533"/>
                    <a:pt x="1000335" y="1692533"/>
                  </a:cubicBezTo>
                  <a:lnTo>
                    <a:pt x="1123161" y="1692533"/>
                  </a:lnTo>
                  <a:cubicBezTo>
                    <a:pt x="1129961" y="1692533"/>
                    <a:pt x="1135473" y="1688018"/>
                    <a:pt x="1135473" y="1682447"/>
                  </a:cubicBezTo>
                  <a:lnTo>
                    <a:pt x="1135473" y="1579287"/>
                  </a:lnTo>
                  <a:cubicBezTo>
                    <a:pt x="1135473" y="1573716"/>
                    <a:pt x="1129961" y="1569200"/>
                    <a:pt x="1123161" y="1569200"/>
                  </a:cubicBezTo>
                  <a:close/>
                  <a:moveTo>
                    <a:pt x="797580" y="1569200"/>
                  </a:moveTo>
                  <a:cubicBezTo>
                    <a:pt x="790780" y="1569200"/>
                    <a:pt x="785268" y="1573716"/>
                    <a:pt x="785268" y="1579287"/>
                  </a:cubicBezTo>
                  <a:lnTo>
                    <a:pt x="785268" y="1682447"/>
                  </a:lnTo>
                  <a:cubicBezTo>
                    <a:pt x="785268" y="1688018"/>
                    <a:pt x="790780" y="1692533"/>
                    <a:pt x="797580" y="1692533"/>
                  </a:cubicBezTo>
                  <a:lnTo>
                    <a:pt x="920406" y="1692533"/>
                  </a:lnTo>
                  <a:cubicBezTo>
                    <a:pt x="927206" y="1692533"/>
                    <a:pt x="932717" y="1688018"/>
                    <a:pt x="932717" y="1682447"/>
                  </a:cubicBezTo>
                  <a:lnTo>
                    <a:pt x="932717" y="1579287"/>
                  </a:lnTo>
                  <a:cubicBezTo>
                    <a:pt x="932717" y="1573716"/>
                    <a:pt x="927206" y="1569200"/>
                    <a:pt x="920406" y="1569200"/>
                  </a:cubicBezTo>
                  <a:close/>
                  <a:moveTo>
                    <a:pt x="93229" y="1564556"/>
                  </a:moveTo>
                  <a:cubicBezTo>
                    <a:pt x="85764" y="1564556"/>
                    <a:pt x="79712" y="1569514"/>
                    <a:pt x="79712" y="1575630"/>
                  </a:cubicBezTo>
                  <a:lnTo>
                    <a:pt x="79712" y="1686104"/>
                  </a:lnTo>
                  <a:cubicBezTo>
                    <a:pt x="79712" y="1692220"/>
                    <a:pt x="85764" y="1697178"/>
                    <a:pt x="93229" y="1697178"/>
                  </a:cubicBezTo>
                  <a:lnTo>
                    <a:pt x="716443" y="1697178"/>
                  </a:lnTo>
                  <a:cubicBezTo>
                    <a:pt x="723908" y="1697178"/>
                    <a:pt x="729960" y="1692220"/>
                    <a:pt x="729960" y="1686104"/>
                  </a:cubicBezTo>
                  <a:lnTo>
                    <a:pt x="729960" y="1575630"/>
                  </a:lnTo>
                  <a:cubicBezTo>
                    <a:pt x="729960" y="1569514"/>
                    <a:pt x="723908" y="1564556"/>
                    <a:pt x="716443" y="1564556"/>
                  </a:cubicBezTo>
                  <a:close/>
                  <a:moveTo>
                    <a:pt x="1000335" y="1397407"/>
                  </a:moveTo>
                  <a:cubicBezTo>
                    <a:pt x="993536" y="1397407"/>
                    <a:pt x="988024" y="1401923"/>
                    <a:pt x="988024" y="1407494"/>
                  </a:cubicBezTo>
                  <a:lnTo>
                    <a:pt x="988024" y="1510654"/>
                  </a:lnTo>
                  <a:cubicBezTo>
                    <a:pt x="988024" y="1516225"/>
                    <a:pt x="993536" y="1520741"/>
                    <a:pt x="1000335" y="1520741"/>
                  </a:cubicBezTo>
                  <a:lnTo>
                    <a:pt x="1123161" y="1520741"/>
                  </a:lnTo>
                  <a:cubicBezTo>
                    <a:pt x="1129961" y="1520741"/>
                    <a:pt x="1135473" y="1516225"/>
                    <a:pt x="1135473" y="1510654"/>
                  </a:cubicBezTo>
                  <a:lnTo>
                    <a:pt x="1135473" y="1407494"/>
                  </a:lnTo>
                  <a:cubicBezTo>
                    <a:pt x="1135473" y="1401923"/>
                    <a:pt x="1129961" y="1397407"/>
                    <a:pt x="1123161" y="1397407"/>
                  </a:cubicBezTo>
                  <a:close/>
                  <a:moveTo>
                    <a:pt x="797580" y="1397407"/>
                  </a:moveTo>
                  <a:cubicBezTo>
                    <a:pt x="790780" y="1397407"/>
                    <a:pt x="785268" y="1401923"/>
                    <a:pt x="785268" y="1407494"/>
                  </a:cubicBezTo>
                  <a:lnTo>
                    <a:pt x="785268" y="1510654"/>
                  </a:lnTo>
                  <a:cubicBezTo>
                    <a:pt x="785268" y="1516225"/>
                    <a:pt x="790780" y="1520741"/>
                    <a:pt x="797580" y="1520741"/>
                  </a:cubicBezTo>
                  <a:lnTo>
                    <a:pt x="920406" y="1520741"/>
                  </a:lnTo>
                  <a:cubicBezTo>
                    <a:pt x="927206" y="1520741"/>
                    <a:pt x="932717" y="1516225"/>
                    <a:pt x="932717" y="1510654"/>
                  </a:cubicBezTo>
                  <a:lnTo>
                    <a:pt x="932717" y="1407494"/>
                  </a:lnTo>
                  <a:cubicBezTo>
                    <a:pt x="932717" y="1401923"/>
                    <a:pt x="927206" y="1397407"/>
                    <a:pt x="920406" y="1397407"/>
                  </a:cubicBezTo>
                  <a:close/>
                  <a:moveTo>
                    <a:pt x="93229" y="1392763"/>
                  </a:moveTo>
                  <a:cubicBezTo>
                    <a:pt x="85764" y="1392763"/>
                    <a:pt x="79712" y="1397721"/>
                    <a:pt x="79712" y="1403838"/>
                  </a:cubicBezTo>
                  <a:lnTo>
                    <a:pt x="79712" y="1514312"/>
                  </a:lnTo>
                  <a:cubicBezTo>
                    <a:pt x="79712" y="1520428"/>
                    <a:pt x="85764" y="1525386"/>
                    <a:pt x="93229" y="1525386"/>
                  </a:cubicBezTo>
                  <a:lnTo>
                    <a:pt x="716443" y="1525386"/>
                  </a:lnTo>
                  <a:cubicBezTo>
                    <a:pt x="723908" y="1525386"/>
                    <a:pt x="729960" y="1520428"/>
                    <a:pt x="729960" y="1514312"/>
                  </a:cubicBezTo>
                  <a:lnTo>
                    <a:pt x="729960" y="1403838"/>
                  </a:lnTo>
                  <a:cubicBezTo>
                    <a:pt x="729960" y="1397721"/>
                    <a:pt x="723908" y="1392763"/>
                    <a:pt x="716443" y="1392763"/>
                  </a:cubicBezTo>
                  <a:close/>
                  <a:moveTo>
                    <a:pt x="1000335" y="1225615"/>
                  </a:moveTo>
                  <a:cubicBezTo>
                    <a:pt x="993536" y="1225615"/>
                    <a:pt x="988024" y="1230130"/>
                    <a:pt x="988024" y="1235701"/>
                  </a:cubicBezTo>
                  <a:lnTo>
                    <a:pt x="988024" y="1338862"/>
                  </a:lnTo>
                  <a:cubicBezTo>
                    <a:pt x="988024" y="1344433"/>
                    <a:pt x="993536" y="1348948"/>
                    <a:pt x="1000335" y="1348948"/>
                  </a:cubicBezTo>
                  <a:lnTo>
                    <a:pt x="1123161" y="1348948"/>
                  </a:lnTo>
                  <a:cubicBezTo>
                    <a:pt x="1129961" y="1348948"/>
                    <a:pt x="1135473" y="1344433"/>
                    <a:pt x="1135473" y="1338862"/>
                  </a:cubicBezTo>
                  <a:lnTo>
                    <a:pt x="1135473" y="1235701"/>
                  </a:lnTo>
                  <a:cubicBezTo>
                    <a:pt x="1135473" y="1230130"/>
                    <a:pt x="1129961" y="1225615"/>
                    <a:pt x="1123161" y="1225615"/>
                  </a:cubicBezTo>
                  <a:close/>
                  <a:moveTo>
                    <a:pt x="797580" y="1225615"/>
                  </a:moveTo>
                  <a:cubicBezTo>
                    <a:pt x="790780" y="1225615"/>
                    <a:pt x="785268" y="1230130"/>
                    <a:pt x="785268" y="1235701"/>
                  </a:cubicBezTo>
                  <a:lnTo>
                    <a:pt x="785268" y="1338862"/>
                  </a:lnTo>
                  <a:cubicBezTo>
                    <a:pt x="785268" y="1344433"/>
                    <a:pt x="790780" y="1348948"/>
                    <a:pt x="797580" y="1348948"/>
                  </a:cubicBezTo>
                  <a:lnTo>
                    <a:pt x="920406" y="1348948"/>
                  </a:lnTo>
                  <a:cubicBezTo>
                    <a:pt x="927206" y="1348948"/>
                    <a:pt x="932717" y="1344433"/>
                    <a:pt x="932717" y="1338862"/>
                  </a:cubicBezTo>
                  <a:lnTo>
                    <a:pt x="932717" y="1235701"/>
                  </a:lnTo>
                  <a:cubicBezTo>
                    <a:pt x="932717" y="1230130"/>
                    <a:pt x="927206" y="1225615"/>
                    <a:pt x="920406" y="1225615"/>
                  </a:cubicBezTo>
                  <a:close/>
                  <a:moveTo>
                    <a:pt x="93229" y="1220971"/>
                  </a:moveTo>
                  <a:cubicBezTo>
                    <a:pt x="85764" y="1220971"/>
                    <a:pt x="79712" y="1225929"/>
                    <a:pt x="79712" y="1232045"/>
                  </a:cubicBezTo>
                  <a:lnTo>
                    <a:pt x="79712" y="1342519"/>
                  </a:lnTo>
                  <a:cubicBezTo>
                    <a:pt x="79712" y="1348635"/>
                    <a:pt x="85764" y="1353593"/>
                    <a:pt x="93229" y="1353593"/>
                  </a:cubicBezTo>
                  <a:lnTo>
                    <a:pt x="716443" y="1353593"/>
                  </a:lnTo>
                  <a:cubicBezTo>
                    <a:pt x="723908" y="1353593"/>
                    <a:pt x="729960" y="1348635"/>
                    <a:pt x="729960" y="1342519"/>
                  </a:cubicBezTo>
                  <a:lnTo>
                    <a:pt x="729960" y="1232045"/>
                  </a:lnTo>
                  <a:cubicBezTo>
                    <a:pt x="729960" y="1225929"/>
                    <a:pt x="723908" y="1220971"/>
                    <a:pt x="716443" y="1220971"/>
                  </a:cubicBezTo>
                  <a:close/>
                  <a:moveTo>
                    <a:pt x="1000335" y="1053822"/>
                  </a:moveTo>
                  <a:cubicBezTo>
                    <a:pt x="993536" y="1053822"/>
                    <a:pt x="988024" y="1058338"/>
                    <a:pt x="988024" y="1063909"/>
                  </a:cubicBezTo>
                  <a:lnTo>
                    <a:pt x="988024" y="1167069"/>
                  </a:lnTo>
                  <a:cubicBezTo>
                    <a:pt x="988024" y="1172640"/>
                    <a:pt x="993536" y="1177156"/>
                    <a:pt x="1000335" y="1177156"/>
                  </a:cubicBezTo>
                  <a:lnTo>
                    <a:pt x="1123161" y="1177156"/>
                  </a:lnTo>
                  <a:cubicBezTo>
                    <a:pt x="1129961" y="1177156"/>
                    <a:pt x="1135473" y="1172640"/>
                    <a:pt x="1135473" y="1167069"/>
                  </a:cubicBezTo>
                  <a:lnTo>
                    <a:pt x="1135473" y="1063909"/>
                  </a:lnTo>
                  <a:cubicBezTo>
                    <a:pt x="1135473" y="1058338"/>
                    <a:pt x="1129961" y="1053822"/>
                    <a:pt x="1123161" y="1053822"/>
                  </a:cubicBezTo>
                  <a:close/>
                  <a:moveTo>
                    <a:pt x="797580" y="1053822"/>
                  </a:moveTo>
                  <a:cubicBezTo>
                    <a:pt x="790780" y="1053822"/>
                    <a:pt x="785268" y="1058338"/>
                    <a:pt x="785268" y="1063909"/>
                  </a:cubicBezTo>
                  <a:lnTo>
                    <a:pt x="785268" y="1167069"/>
                  </a:lnTo>
                  <a:cubicBezTo>
                    <a:pt x="785268" y="1172640"/>
                    <a:pt x="790780" y="1177156"/>
                    <a:pt x="797580" y="1177156"/>
                  </a:cubicBezTo>
                  <a:lnTo>
                    <a:pt x="920406" y="1177156"/>
                  </a:lnTo>
                  <a:cubicBezTo>
                    <a:pt x="927206" y="1177156"/>
                    <a:pt x="932717" y="1172640"/>
                    <a:pt x="932717" y="1167069"/>
                  </a:cubicBezTo>
                  <a:lnTo>
                    <a:pt x="932717" y="1063909"/>
                  </a:lnTo>
                  <a:cubicBezTo>
                    <a:pt x="932717" y="1058338"/>
                    <a:pt x="927206" y="1053822"/>
                    <a:pt x="920406" y="1053822"/>
                  </a:cubicBezTo>
                  <a:close/>
                  <a:moveTo>
                    <a:pt x="93229" y="1049178"/>
                  </a:moveTo>
                  <a:cubicBezTo>
                    <a:pt x="85764" y="1049178"/>
                    <a:pt x="79712" y="1054136"/>
                    <a:pt x="79712" y="1060252"/>
                  </a:cubicBezTo>
                  <a:lnTo>
                    <a:pt x="79712" y="1170726"/>
                  </a:lnTo>
                  <a:cubicBezTo>
                    <a:pt x="79712" y="1176843"/>
                    <a:pt x="85764" y="1181801"/>
                    <a:pt x="93229" y="1181801"/>
                  </a:cubicBezTo>
                  <a:lnTo>
                    <a:pt x="716443" y="1181801"/>
                  </a:lnTo>
                  <a:cubicBezTo>
                    <a:pt x="723908" y="1181801"/>
                    <a:pt x="729960" y="1176843"/>
                    <a:pt x="729960" y="1170726"/>
                  </a:cubicBezTo>
                  <a:lnTo>
                    <a:pt x="729960" y="1060252"/>
                  </a:lnTo>
                  <a:cubicBezTo>
                    <a:pt x="729960" y="1054136"/>
                    <a:pt x="723908" y="1049178"/>
                    <a:pt x="716443" y="1049178"/>
                  </a:cubicBezTo>
                  <a:close/>
                  <a:moveTo>
                    <a:pt x="1000335" y="882030"/>
                  </a:moveTo>
                  <a:cubicBezTo>
                    <a:pt x="993536" y="882030"/>
                    <a:pt x="988024" y="886545"/>
                    <a:pt x="988024" y="892116"/>
                  </a:cubicBezTo>
                  <a:lnTo>
                    <a:pt x="988024" y="995276"/>
                  </a:lnTo>
                  <a:cubicBezTo>
                    <a:pt x="988024" y="1000847"/>
                    <a:pt x="993536" y="1005363"/>
                    <a:pt x="1000335" y="1005363"/>
                  </a:cubicBezTo>
                  <a:lnTo>
                    <a:pt x="1123161" y="1005363"/>
                  </a:lnTo>
                  <a:cubicBezTo>
                    <a:pt x="1129961" y="1005363"/>
                    <a:pt x="1135473" y="1000847"/>
                    <a:pt x="1135473" y="995276"/>
                  </a:cubicBezTo>
                  <a:lnTo>
                    <a:pt x="1135473" y="892116"/>
                  </a:lnTo>
                  <a:cubicBezTo>
                    <a:pt x="1135473" y="886545"/>
                    <a:pt x="1129961" y="882030"/>
                    <a:pt x="1123161" y="882030"/>
                  </a:cubicBezTo>
                  <a:close/>
                  <a:moveTo>
                    <a:pt x="797580" y="882030"/>
                  </a:moveTo>
                  <a:cubicBezTo>
                    <a:pt x="790780" y="882030"/>
                    <a:pt x="785268" y="886545"/>
                    <a:pt x="785268" y="892116"/>
                  </a:cubicBezTo>
                  <a:lnTo>
                    <a:pt x="785268" y="995276"/>
                  </a:lnTo>
                  <a:cubicBezTo>
                    <a:pt x="785268" y="1000847"/>
                    <a:pt x="790780" y="1005363"/>
                    <a:pt x="797580" y="1005363"/>
                  </a:cubicBezTo>
                  <a:lnTo>
                    <a:pt x="920406" y="1005363"/>
                  </a:lnTo>
                  <a:cubicBezTo>
                    <a:pt x="927206" y="1005363"/>
                    <a:pt x="932717" y="1000847"/>
                    <a:pt x="932717" y="995276"/>
                  </a:cubicBezTo>
                  <a:lnTo>
                    <a:pt x="932717" y="892116"/>
                  </a:lnTo>
                  <a:cubicBezTo>
                    <a:pt x="932717" y="886545"/>
                    <a:pt x="927206" y="882030"/>
                    <a:pt x="920406" y="882030"/>
                  </a:cubicBezTo>
                  <a:close/>
                  <a:moveTo>
                    <a:pt x="93229" y="877385"/>
                  </a:moveTo>
                  <a:cubicBezTo>
                    <a:pt x="85764" y="877385"/>
                    <a:pt x="79712" y="882343"/>
                    <a:pt x="79712" y="888460"/>
                  </a:cubicBezTo>
                  <a:lnTo>
                    <a:pt x="79712" y="998934"/>
                  </a:lnTo>
                  <a:cubicBezTo>
                    <a:pt x="79712" y="1005050"/>
                    <a:pt x="85764" y="1010008"/>
                    <a:pt x="93229" y="1010008"/>
                  </a:cubicBezTo>
                  <a:lnTo>
                    <a:pt x="716443" y="1010008"/>
                  </a:lnTo>
                  <a:cubicBezTo>
                    <a:pt x="723908" y="1010008"/>
                    <a:pt x="729960" y="1005050"/>
                    <a:pt x="729960" y="998934"/>
                  </a:cubicBezTo>
                  <a:lnTo>
                    <a:pt x="729960" y="888460"/>
                  </a:lnTo>
                  <a:cubicBezTo>
                    <a:pt x="729960" y="882343"/>
                    <a:pt x="723908" y="877385"/>
                    <a:pt x="716443" y="877385"/>
                  </a:cubicBezTo>
                  <a:close/>
                  <a:moveTo>
                    <a:pt x="1000335" y="710237"/>
                  </a:moveTo>
                  <a:cubicBezTo>
                    <a:pt x="993536" y="710237"/>
                    <a:pt x="988024" y="714753"/>
                    <a:pt x="988024" y="720324"/>
                  </a:cubicBezTo>
                  <a:lnTo>
                    <a:pt x="988024" y="823484"/>
                  </a:lnTo>
                  <a:cubicBezTo>
                    <a:pt x="988024" y="829055"/>
                    <a:pt x="993536" y="833570"/>
                    <a:pt x="1000335" y="833570"/>
                  </a:cubicBezTo>
                  <a:lnTo>
                    <a:pt x="1123161" y="833570"/>
                  </a:lnTo>
                  <a:cubicBezTo>
                    <a:pt x="1129961" y="833570"/>
                    <a:pt x="1135473" y="829055"/>
                    <a:pt x="1135473" y="823484"/>
                  </a:cubicBezTo>
                  <a:lnTo>
                    <a:pt x="1135473" y="720324"/>
                  </a:lnTo>
                  <a:cubicBezTo>
                    <a:pt x="1135473" y="714753"/>
                    <a:pt x="1129961" y="710237"/>
                    <a:pt x="1123161" y="710237"/>
                  </a:cubicBezTo>
                  <a:close/>
                  <a:moveTo>
                    <a:pt x="797580" y="710237"/>
                  </a:moveTo>
                  <a:cubicBezTo>
                    <a:pt x="790780" y="710237"/>
                    <a:pt x="785268" y="714753"/>
                    <a:pt x="785268" y="720324"/>
                  </a:cubicBezTo>
                  <a:lnTo>
                    <a:pt x="785268" y="823484"/>
                  </a:lnTo>
                  <a:cubicBezTo>
                    <a:pt x="785268" y="829055"/>
                    <a:pt x="790780" y="833570"/>
                    <a:pt x="797580" y="833570"/>
                  </a:cubicBezTo>
                  <a:lnTo>
                    <a:pt x="920406" y="833570"/>
                  </a:lnTo>
                  <a:cubicBezTo>
                    <a:pt x="927206" y="833570"/>
                    <a:pt x="932717" y="829055"/>
                    <a:pt x="932717" y="823484"/>
                  </a:cubicBezTo>
                  <a:lnTo>
                    <a:pt x="932717" y="720324"/>
                  </a:lnTo>
                  <a:cubicBezTo>
                    <a:pt x="932717" y="714753"/>
                    <a:pt x="927206" y="710237"/>
                    <a:pt x="920406" y="710237"/>
                  </a:cubicBezTo>
                  <a:close/>
                  <a:moveTo>
                    <a:pt x="93229" y="705593"/>
                  </a:moveTo>
                  <a:cubicBezTo>
                    <a:pt x="85764" y="705593"/>
                    <a:pt x="79712" y="710551"/>
                    <a:pt x="79712" y="716667"/>
                  </a:cubicBezTo>
                  <a:lnTo>
                    <a:pt x="79712" y="827141"/>
                  </a:lnTo>
                  <a:cubicBezTo>
                    <a:pt x="79712" y="833257"/>
                    <a:pt x="85764" y="838215"/>
                    <a:pt x="93229" y="838215"/>
                  </a:cubicBezTo>
                  <a:lnTo>
                    <a:pt x="716443" y="838215"/>
                  </a:lnTo>
                  <a:cubicBezTo>
                    <a:pt x="723908" y="838215"/>
                    <a:pt x="729960" y="833257"/>
                    <a:pt x="729960" y="827141"/>
                  </a:cubicBezTo>
                  <a:lnTo>
                    <a:pt x="729960" y="716667"/>
                  </a:lnTo>
                  <a:cubicBezTo>
                    <a:pt x="729960" y="710551"/>
                    <a:pt x="723908" y="705593"/>
                    <a:pt x="716443" y="705593"/>
                  </a:cubicBezTo>
                  <a:close/>
                  <a:moveTo>
                    <a:pt x="1000335" y="538444"/>
                  </a:moveTo>
                  <a:cubicBezTo>
                    <a:pt x="993536" y="538444"/>
                    <a:pt x="988024" y="542960"/>
                    <a:pt x="988024" y="548531"/>
                  </a:cubicBezTo>
                  <a:lnTo>
                    <a:pt x="988024" y="651691"/>
                  </a:lnTo>
                  <a:cubicBezTo>
                    <a:pt x="988024" y="657262"/>
                    <a:pt x="993536" y="661778"/>
                    <a:pt x="1000335" y="661778"/>
                  </a:cubicBezTo>
                  <a:lnTo>
                    <a:pt x="1123161" y="661778"/>
                  </a:lnTo>
                  <a:cubicBezTo>
                    <a:pt x="1129961" y="661778"/>
                    <a:pt x="1135473" y="657262"/>
                    <a:pt x="1135473" y="651691"/>
                  </a:cubicBezTo>
                  <a:lnTo>
                    <a:pt x="1135473" y="548531"/>
                  </a:lnTo>
                  <a:cubicBezTo>
                    <a:pt x="1135473" y="542960"/>
                    <a:pt x="1129961" y="538444"/>
                    <a:pt x="1123161" y="538444"/>
                  </a:cubicBezTo>
                  <a:close/>
                  <a:moveTo>
                    <a:pt x="797580" y="538444"/>
                  </a:moveTo>
                  <a:cubicBezTo>
                    <a:pt x="790780" y="538444"/>
                    <a:pt x="785268" y="542960"/>
                    <a:pt x="785268" y="548531"/>
                  </a:cubicBezTo>
                  <a:lnTo>
                    <a:pt x="785268" y="651691"/>
                  </a:lnTo>
                  <a:cubicBezTo>
                    <a:pt x="785268" y="657262"/>
                    <a:pt x="790780" y="661778"/>
                    <a:pt x="797580" y="661778"/>
                  </a:cubicBezTo>
                  <a:lnTo>
                    <a:pt x="920406" y="661778"/>
                  </a:lnTo>
                  <a:cubicBezTo>
                    <a:pt x="927206" y="661778"/>
                    <a:pt x="932717" y="657262"/>
                    <a:pt x="932717" y="651691"/>
                  </a:cubicBezTo>
                  <a:lnTo>
                    <a:pt x="932717" y="548531"/>
                  </a:lnTo>
                  <a:cubicBezTo>
                    <a:pt x="932717" y="542960"/>
                    <a:pt x="927206" y="538444"/>
                    <a:pt x="920406" y="538444"/>
                  </a:cubicBezTo>
                  <a:close/>
                  <a:moveTo>
                    <a:pt x="93229" y="533800"/>
                  </a:moveTo>
                  <a:cubicBezTo>
                    <a:pt x="85764" y="533800"/>
                    <a:pt x="79712" y="538758"/>
                    <a:pt x="79712" y="544874"/>
                  </a:cubicBezTo>
                  <a:lnTo>
                    <a:pt x="79712" y="655349"/>
                  </a:lnTo>
                  <a:cubicBezTo>
                    <a:pt x="79712" y="661465"/>
                    <a:pt x="85764" y="666423"/>
                    <a:pt x="93229" y="666423"/>
                  </a:cubicBezTo>
                  <a:lnTo>
                    <a:pt x="716443" y="666423"/>
                  </a:lnTo>
                  <a:cubicBezTo>
                    <a:pt x="723908" y="666423"/>
                    <a:pt x="729960" y="661465"/>
                    <a:pt x="729960" y="655349"/>
                  </a:cubicBezTo>
                  <a:lnTo>
                    <a:pt x="729960" y="544874"/>
                  </a:lnTo>
                  <a:cubicBezTo>
                    <a:pt x="729960" y="538758"/>
                    <a:pt x="723908" y="533800"/>
                    <a:pt x="716443" y="533800"/>
                  </a:cubicBezTo>
                  <a:close/>
                  <a:moveTo>
                    <a:pt x="1000335" y="366652"/>
                  </a:moveTo>
                  <a:cubicBezTo>
                    <a:pt x="993536" y="366652"/>
                    <a:pt x="988024" y="371167"/>
                    <a:pt x="988024" y="376738"/>
                  </a:cubicBezTo>
                  <a:lnTo>
                    <a:pt x="988024" y="479899"/>
                  </a:lnTo>
                  <a:cubicBezTo>
                    <a:pt x="988024" y="485470"/>
                    <a:pt x="993536" y="489985"/>
                    <a:pt x="1000335" y="489985"/>
                  </a:cubicBezTo>
                  <a:lnTo>
                    <a:pt x="1123161" y="489985"/>
                  </a:lnTo>
                  <a:cubicBezTo>
                    <a:pt x="1129961" y="489985"/>
                    <a:pt x="1135473" y="485470"/>
                    <a:pt x="1135473" y="479899"/>
                  </a:cubicBezTo>
                  <a:lnTo>
                    <a:pt x="1135473" y="376738"/>
                  </a:lnTo>
                  <a:cubicBezTo>
                    <a:pt x="1135473" y="371167"/>
                    <a:pt x="1129961" y="366652"/>
                    <a:pt x="1123161" y="366652"/>
                  </a:cubicBezTo>
                  <a:close/>
                  <a:moveTo>
                    <a:pt x="797580" y="366652"/>
                  </a:moveTo>
                  <a:cubicBezTo>
                    <a:pt x="790780" y="366652"/>
                    <a:pt x="785268" y="371167"/>
                    <a:pt x="785268" y="376738"/>
                  </a:cubicBezTo>
                  <a:lnTo>
                    <a:pt x="785268" y="479899"/>
                  </a:lnTo>
                  <a:cubicBezTo>
                    <a:pt x="785268" y="485470"/>
                    <a:pt x="790780" y="489985"/>
                    <a:pt x="797580" y="489985"/>
                  </a:cubicBezTo>
                  <a:lnTo>
                    <a:pt x="920406" y="489985"/>
                  </a:lnTo>
                  <a:cubicBezTo>
                    <a:pt x="927206" y="489985"/>
                    <a:pt x="932717" y="485470"/>
                    <a:pt x="932717" y="479899"/>
                  </a:cubicBezTo>
                  <a:lnTo>
                    <a:pt x="932717" y="376738"/>
                  </a:lnTo>
                  <a:cubicBezTo>
                    <a:pt x="932717" y="371167"/>
                    <a:pt x="927206" y="366652"/>
                    <a:pt x="920406" y="366652"/>
                  </a:cubicBezTo>
                  <a:close/>
                  <a:moveTo>
                    <a:pt x="93229" y="362008"/>
                  </a:moveTo>
                  <a:cubicBezTo>
                    <a:pt x="85764" y="362008"/>
                    <a:pt x="79712" y="366966"/>
                    <a:pt x="79712" y="373082"/>
                  </a:cubicBezTo>
                  <a:lnTo>
                    <a:pt x="79712" y="483556"/>
                  </a:lnTo>
                  <a:cubicBezTo>
                    <a:pt x="79712" y="489672"/>
                    <a:pt x="85764" y="494630"/>
                    <a:pt x="93229" y="494630"/>
                  </a:cubicBezTo>
                  <a:lnTo>
                    <a:pt x="716443" y="494630"/>
                  </a:lnTo>
                  <a:cubicBezTo>
                    <a:pt x="723908" y="494630"/>
                    <a:pt x="729960" y="489672"/>
                    <a:pt x="729960" y="483556"/>
                  </a:cubicBezTo>
                  <a:lnTo>
                    <a:pt x="729960" y="373082"/>
                  </a:lnTo>
                  <a:cubicBezTo>
                    <a:pt x="729960" y="366966"/>
                    <a:pt x="723908" y="362008"/>
                    <a:pt x="716443" y="362008"/>
                  </a:cubicBezTo>
                  <a:close/>
                  <a:moveTo>
                    <a:pt x="1000335" y="194859"/>
                  </a:moveTo>
                  <a:cubicBezTo>
                    <a:pt x="993536" y="194859"/>
                    <a:pt x="988024" y="199375"/>
                    <a:pt x="988024" y="204946"/>
                  </a:cubicBezTo>
                  <a:lnTo>
                    <a:pt x="988024" y="308106"/>
                  </a:lnTo>
                  <a:cubicBezTo>
                    <a:pt x="988024" y="313677"/>
                    <a:pt x="993536" y="318193"/>
                    <a:pt x="1000335" y="318193"/>
                  </a:cubicBezTo>
                  <a:lnTo>
                    <a:pt x="1123161" y="318193"/>
                  </a:lnTo>
                  <a:cubicBezTo>
                    <a:pt x="1129961" y="318193"/>
                    <a:pt x="1135473" y="313677"/>
                    <a:pt x="1135473" y="308106"/>
                  </a:cubicBezTo>
                  <a:lnTo>
                    <a:pt x="1135473" y="204946"/>
                  </a:lnTo>
                  <a:cubicBezTo>
                    <a:pt x="1135473" y="199375"/>
                    <a:pt x="1129961" y="194859"/>
                    <a:pt x="1123161" y="194859"/>
                  </a:cubicBezTo>
                  <a:close/>
                  <a:moveTo>
                    <a:pt x="797580" y="194859"/>
                  </a:moveTo>
                  <a:cubicBezTo>
                    <a:pt x="790780" y="194859"/>
                    <a:pt x="785268" y="199375"/>
                    <a:pt x="785268" y="204946"/>
                  </a:cubicBezTo>
                  <a:lnTo>
                    <a:pt x="785268" y="308106"/>
                  </a:lnTo>
                  <a:cubicBezTo>
                    <a:pt x="785268" y="313677"/>
                    <a:pt x="790780" y="318193"/>
                    <a:pt x="797580" y="318193"/>
                  </a:cubicBezTo>
                  <a:lnTo>
                    <a:pt x="920406" y="318193"/>
                  </a:lnTo>
                  <a:cubicBezTo>
                    <a:pt x="927206" y="318193"/>
                    <a:pt x="932717" y="313677"/>
                    <a:pt x="932717" y="308106"/>
                  </a:cubicBezTo>
                  <a:lnTo>
                    <a:pt x="932717" y="204946"/>
                  </a:lnTo>
                  <a:cubicBezTo>
                    <a:pt x="932717" y="199375"/>
                    <a:pt x="927206" y="194859"/>
                    <a:pt x="920406" y="194859"/>
                  </a:cubicBezTo>
                  <a:close/>
                  <a:moveTo>
                    <a:pt x="93229" y="190215"/>
                  </a:moveTo>
                  <a:cubicBezTo>
                    <a:pt x="85764" y="190215"/>
                    <a:pt x="79712" y="195173"/>
                    <a:pt x="79712" y="201289"/>
                  </a:cubicBezTo>
                  <a:lnTo>
                    <a:pt x="79712" y="311763"/>
                  </a:lnTo>
                  <a:cubicBezTo>
                    <a:pt x="79712" y="317880"/>
                    <a:pt x="85764" y="322838"/>
                    <a:pt x="93229" y="322838"/>
                  </a:cubicBezTo>
                  <a:lnTo>
                    <a:pt x="716443" y="322838"/>
                  </a:lnTo>
                  <a:cubicBezTo>
                    <a:pt x="723908" y="322838"/>
                    <a:pt x="729960" y="317880"/>
                    <a:pt x="729960" y="311763"/>
                  </a:cubicBezTo>
                  <a:lnTo>
                    <a:pt x="729960" y="201289"/>
                  </a:lnTo>
                  <a:cubicBezTo>
                    <a:pt x="729960" y="195173"/>
                    <a:pt x="723908" y="190215"/>
                    <a:pt x="716443" y="190215"/>
                  </a:cubicBezTo>
                  <a:close/>
                  <a:moveTo>
                    <a:pt x="102699" y="0"/>
                  </a:moveTo>
                  <a:lnTo>
                    <a:pt x="1127226" y="0"/>
                  </a:lnTo>
                  <a:cubicBezTo>
                    <a:pt x="1183945" y="0"/>
                    <a:pt x="1229925" y="45980"/>
                    <a:pt x="1229925" y="102699"/>
                  </a:cubicBezTo>
                  <a:lnTo>
                    <a:pt x="1229925" y="2268235"/>
                  </a:lnTo>
                  <a:cubicBezTo>
                    <a:pt x="1229925" y="2324954"/>
                    <a:pt x="1183945" y="2370934"/>
                    <a:pt x="1127226" y="2370934"/>
                  </a:cubicBezTo>
                  <a:lnTo>
                    <a:pt x="102699" y="2370934"/>
                  </a:lnTo>
                  <a:cubicBezTo>
                    <a:pt x="45980" y="2370934"/>
                    <a:pt x="0" y="2324954"/>
                    <a:pt x="0" y="2268235"/>
                  </a:cubicBezTo>
                  <a:lnTo>
                    <a:pt x="0" y="102699"/>
                  </a:lnTo>
                  <a:cubicBezTo>
                    <a:pt x="0" y="45980"/>
                    <a:pt x="45980" y="0"/>
                    <a:pt x="102699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4611" tIns="12305" rIns="24611" bIns="12305" anchorCtr="1"/>
            <a:lstStyle/>
            <a:p>
              <a:pPr algn="ctr" defTabSz="246273">
                <a:lnSpc>
                  <a:spcPct val="95000"/>
                </a:lnSpc>
                <a:spcBef>
                  <a:spcPct val="30000"/>
                </a:spcBef>
                <a:buClr>
                  <a:prstClr val="white"/>
                </a:buClr>
                <a:defRPr/>
              </a:pPr>
              <a:endParaRPr lang="en-US" sz="3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Light" panose="020B0604020202020204" charset="-18"/>
                <a:ea typeface="Arial" panose="020B0604020202020204" pitchFamily="34" charset="-128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8276419" y="1606365"/>
              <a:ext cx="67775" cy="600173"/>
            </a:xfrm>
            <a:custGeom>
              <a:avLst/>
              <a:gdLst>
                <a:gd name="connsiteX0" fmla="*/ 134520 w 268384"/>
                <a:gd name="connsiteY0" fmla="*/ 2106050 h 2367980"/>
                <a:gd name="connsiteX1" fmla="*/ 174367 w 268384"/>
                <a:gd name="connsiteY1" fmla="*/ 2146732 h 2367980"/>
                <a:gd name="connsiteX2" fmla="*/ 134520 w 268384"/>
                <a:gd name="connsiteY2" fmla="*/ 2187414 h 2367980"/>
                <a:gd name="connsiteX3" fmla="*/ 94673 w 268384"/>
                <a:gd name="connsiteY3" fmla="*/ 2146732 h 2367980"/>
                <a:gd name="connsiteX4" fmla="*/ 134520 w 268384"/>
                <a:gd name="connsiteY4" fmla="*/ 2106050 h 2367980"/>
                <a:gd name="connsiteX5" fmla="*/ 133794 w 268384"/>
                <a:gd name="connsiteY5" fmla="*/ 2075945 h 2367980"/>
                <a:gd name="connsiteX6" fmla="*/ 65109 w 268384"/>
                <a:gd name="connsiteY6" fmla="*/ 2146069 h 2367980"/>
                <a:gd name="connsiteX7" fmla="*/ 133794 w 268384"/>
                <a:gd name="connsiteY7" fmla="*/ 2216193 h 2367980"/>
                <a:gd name="connsiteX8" fmla="*/ 202479 w 268384"/>
                <a:gd name="connsiteY8" fmla="*/ 2146069 h 2367980"/>
                <a:gd name="connsiteX9" fmla="*/ 133794 w 268384"/>
                <a:gd name="connsiteY9" fmla="*/ 2075945 h 2367980"/>
                <a:gd name="connsiteX10" fmla="*/ 139540 w 268384"/>
                <a:gd name="connsiteY10" fmla="*/ 1870899 h 2367980"/>
                <a:gd name="connsiteX11" fmla="*/ 179387 w 268384"/>
                <a:gd name="connsiteY11" fmla="*/ 1911581 h 2367980"/>
                <a:gd name="connsiteX12" fmla="*/ 139540 w 268384"/>
                <a:gd name="connsiteY12" fmla="*/ 1952263 h 2367980"/>
                <a:gd name="connsiteX13" fmla="*/ 99693 w 268384"/>
                <a:gd name="connsiteY13" fmla="*/ 1911581 h 2367980"/>
                <a:gd name="connsiteX14" fmla="*/ 139540 w 268384"/>
                <a:gd name="connsiteY14" fmla="*/ 1870899 h 2367980"/>
                <a:gd name="connsiteX15" fmla="*/ 140183 w 268384"/>
                <a:gd name="connsiteY15" fmla="*/ 1841300 h 2367980"/>
                <a:gd name="connsiteX16" fmla="*/ 71498 w 268384"/>
                <a:gd name="connsiteY16" fmla="*/ 1911424 h 2367980"/>
                <a:gd name="connsiteX17" fmla="*/ 140183 w 268384"/>
                <a:gd name="connsiteY17" fmla="*/ 1981548 h 2367980"/>
                <a:gd name="connsiteX18" fmla="*/ 208868 w 268384"/>
                <a:gd name="connsiteY18" fmla="*/ 1911424 h 2367980"/>
                <a:gd name="connsiteX19" fmla="*/ 140183 w 268384"/>
                <a:gd name="connsiteY19" fmla="*/ 1841300 h 2367980"/>
                <a:gd name="connsiteX20" fmla="*/ 54324 w 268384"/>
                <a:gd name="connsiteY20" fmla="*/ 0 h 2367980"/>
                <a:gd name="connsiteX21" fmla="*/ 214060 w 268384"/>
                <a:gd name="connsiteY21" fmla="*/ 0 h 2367980"/>
                <a:gd name="connsiteX22" fmla="*/ 268384 w 268384"/>
                <a:gd name="connsiteY22" fmla="*/ 54324 h 2367980"/>
                <a:gd name="connsiteX23" fmla="*/ 268384 w 268384"/>
                <a:gd name="connsiteY23" fmla="*/ 2313656 h 2367980"/>
                <a:gd name="connsiteX24" fmla="*/ 214060 w 268384"/>
                <a:gd name="connsiteY24" fmla="*/ 2367980 h 2367980"/>
                <a:gd name="connsiteX25" fmla="*/ 54324 w 268384"/>
                <a:gd name="connsiteY25" fmla="*/ 2367980 h 2367980"/>
                <a:gd name="connsiteX26" fmla="*/ 0 w 268384"/>
                <a:gd name="connsiteY26" fmla="*/ 2313656 h 2367980"/>
                <a:gd name="connsiteX27" fmla="*/ 0 w 268384"/>
                <a:gd name="connsiteY27" fmla="*/ 54324 h 2367980"/>
                <a:gd name="connsiteX28" fmla="*/ 54324 w 268384"/>
                <a:gd name="connsiteY28" fmla="*/ 0 h 236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8384" h="2367980">
                  <a:moveTo>
                    <a:pt x="134520" y="2106050"/>
                  </a:moveTo>
                  <a:cubicBezTo>
                    <a:pt x="156527" y="2106050"/>
                    <a:pt x="174367" y="2124264"/>
                    <a:pt x="174367" y="2146732"/>
                  </a:cubicBezTo>
                  <a:cubicBezTo>
                    <a:pt x="174367" y="2169200"/>
                    <a:pt x="156527" y="2187414"/>
                    <a:pt x="134520" y="2187414"/>
                  </a:cubicBezTo>
                  <a:cubicBezTo>
                    <a:pt x="112513" y="2187414"/>
                    <a:pt x="94673" y="2169200"/>
                    <a:pt x="94673" y="2146732"/>
                  </a:cubicBezTo>
                  <a:cubicBezTo>
                    <a:pt x="94673" y="2124264"/>
                    <a:pt x="112513" y="2106050"/>
                    <a:pt x="134520" y="2106050"/>
                  </a:cubicBezTo>
                  <a:close/>
                  <a:moveTo>
                    <a:pt x="133794" y="2075945"/>
                  </a:moveTo>
                  <a:cubicBezTo>
                    <a:pt x="95860" y="2075945"/>
                    <a:pt x="65109" y="2107341"/>
                    <a:pt x="65109" y="2146069"/>
                  </a:cubicBezTo>
                  <a:cubicBezTo>
                    <a:pt x="65109" y="2184797"/>
                    <a:pt x="95860" y="2216193"/>
                    <a:pt x="133794" y="2216193"/>
                  </a:cubicBezTo>
                  <a:cubicBezTo>
                    <a:pt x="171728" y="2216193"/>
                    <a:pt x="202479" y="2184797"/>
                    <a:pt x="202479" y="2146069"/>
                  </a:cubicBezTo>
                  <a:cubicBezTo>
                    <a:pt x="202479" y="2107341"/>
                    <a:pt x="171728" y="2075945"/>
                    <a:pt x="133794" y="2075945"/>
                  </a:cubicBezTo>
                  <a:close/>
                  <a:moveTo>
                    <a:pt x="139540" y="1870899"/>
                  </a:moveTo>
                  <a:cubicBezTo>
                    <a:pt x="161547" y="1870899"/>
                    <a:pt x="179387" y="1889113"/>
                    <a:pt x="179387" y="1911581"/>
                  </a:cubicBezTo>
                  <a:cubicBezTo>
                    <a:pt x="179387" y="1934049"/>
                    <a:pt x="161547" y="1952263"/>
                    <a:pt x="139540" y="1952263"/>
                  </a:cubicBezTo>
                  <a:cubicBezTo>
                    <a:pt x="117533" y="1952263"/>
                    <a:pt x="99693" y="1934049"/>
                    <a:pt x="99693" y="1911581"/>
                  </a:cubicBezTo>
                  <a:cubicBezTo>
                    <a:pt x="99693" y="1889113"/>
                    <a:pt x="117533" y="1870899"/>
                    <a:pt x="139540" y="1870899"/>
                  </a:cubicBezTo>
                  <a:close/>
                  <a:moveTo>
                    <a:pt x="140183" y="1841300"/>
                  </a:moveTo>
                  <a:cubicBezTo>
                    <a:pt x="102249" y="1841300"/>
                    <a:pt x="71498" y="1872696"/>
                    <a:pt x="71498" y="1911424"/>
                  </a:cubicBezTo>
                  <a:cubicBezTo>
                    <a:pt x="71498" y="1950152"/>
                    <a:pt x="102249" y="1981548"/>
                    <a:pt x="140183" y="1981548"/>
                  </a:cubicBezTo>
                  <a:cubicBezTo>
                    <a:pt x="178117" y="1981548"/>
                    <a:pt x="208868" y="1950152"/>
                    <a:pt x="208868" y="1911424"/>
                  </a:cubicBezTo>
                  <a:cubicBezTo>
                    <a:pt x="208868" y="1872696"/>
                    <a:pt x="178117" y="1841300"/>
                    <a:pt x="140183" y="1841300"/>
                  </a:cubicBezTo>
                  <a:close/>
                  <a:moveTo>
                    <a:pt x="54324" y="0"/>
                  </a:moveTo>
                  <a:lnTo>
                    <a:pt x="214060" y="0"/>
                  </a:lnTo>
                  <a:cubicBezTo>
                    <a:pt x="244062" y="0"/>
                    <a:pt x="268384" y="24322"/>
                    <a:pt x="268384" y="54324"/>
                  </a:cubicBezTo>
                  <a:lnTo>
                    <a:pt x="268384" y="2313656"/>
                  </a:lnTo>
                  <a:cubicBezTo>
                    <a:pt x="268384" y="2343658"/>
                    <a:pt x="244062" y="2367980"/>
                    <a:pt x="214060" y="2367980"/>
                  </a:cubicBezTo>
                  <a:lnTo>
                    <a:pt x="54324" y="2367980"/>
                  </a:lnTo>
                  <a:cubicBezTo>
                    <a:pt x="24322" y="2367980"/>
                    <a:pt x="0" y="2343658"/>
                    <a:pt x="0" y="2313656"/>
                  </a:cubicBezTo>
                  <a:lnTo>
                    <a:pt x="0" y="54324"/>
                  </a:lnTo>
                  <a:cubicBezTo>
                    <a:pt x="0" y="24322"/>
                    <a:pt x="24322" y="0"/>
                    <a:pt x="54324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4611" tIns="12305" rIns="24611" bIns="12305" anchorCtr="1"/>
            <a:lstStyle/>
            <a:p>
              <a:pPr algn="ctr" defTabSz="246273">
                <a:lnSpc>
                  <a:spcPct val="95000"/>
                </a:lnSpc>
                <a:spcBef>
                  <a:spcPct val="30000"/>
                </a:spcBef>
                <a:buClr>
                  <a:prstClr val="white"/>
                </a:buClr>
                <a:defRPr/>
              </a:pPr>
              <a:endParaRPr lang="en-US" sz="3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Light" panose="020B0604020202020204" charset="-18"/>
                <a:ea typeface="Arial" panose="020B0604020202020204" pitchFamily="34" charset="-128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8372701" y="1607388"/>
              <a:ext cx="696437" cy="188121"/>
            </a:xfrm>
            <a:custGeom>
              <a:avLst/>
              <a:gdLst>
                <a:gd name="connsiteX0" fmla="*/ 2016979 w 2454226"/>
                <a:gd name="connsiteY0" fmla="*/ 304100 h 662934"/>
                <a:gd name="connsiteX1" fmla="*/ 1995688 w 2454226"/>
                <a:gd name="connsiteY1" fmla="*/ 325391 h 662934"/>
                <a:gd name="connsiteX2" fmla="*/ 1995688 w 2454226"/>
                <a:gd name="connsiteY2" fmla="*/ 344074 h 662934"/>
                <a:gd name="connsiteX3" fmla="*/ 2016979 w 2454226"/>
                <a:gd name="connsiteY3" fmla="*/ 365365 h 662934"/>
                <a:gd name="connsiteX4" fmla="*/ 2286028 w 2454226"/>
                <a:gd name="connsiteY4" fmla="*/ 365365 h 662934"/>
                <a:gd name="connsiteX5" fmla="*/ 2307319 w 2454226"/>
                <a:gd name="connsiteY5" fmla="*/ 344074 h 662934"/>
                <a:gd name="connsiteX6" fmla="*/ 2307319 w 2454226"/>
                <a:gd name="connsiteY6" fmla="*/ 325391 h 662934"/>
                <a:gd name="connsiteX7" fmla="*/ 2286028 w 2454226"/>
                <a:gd name="connsiteY7" fmla="*/ 304100 h 662934"/>
                <a:gd name="connsiteX8" fmla="*/ 247961 w 2454226"/>
                <a:gd name="connsiteY8" fmla="*/ 262749 h 662934"/>
                <a:gd name="connsiteX9" fmla="*/ 362391 w 2454226"/>
                <a:gd name="connsiteY9" fmla="*/ 262749 h 662934"/>
                <a:gd name="connsiteX10" fmla="*/ 373861 w 2454226"/>
                <a:gd name="connsiteY10" fmla="*/ 274219 h 662934"/>
                <a:gd name="connsiteX11" fmla="*/ 373861 w 2454226"/>
                <a:gd name="connsiteY11" fmla="*/ 391527 h 662934"/>
                <a:gd name="connsiteX12" fmla="*/ 362391 w 2454226"/>
                <a:gd name="connsiteY12" fmla="*/ 402997 h 662934"/>
                <a:gd name="connsiteX13" fmla="*/ 247961 w 2454226"/>
                <a:gd name="connsiteY13" fmla="*/ 402997 h 662934"/>
                <a:gd name="connsiteX14" fmla="*/ 236491 w 2454226"/>
                <a:gd name="connsiteY14" fmla="*/ 391527 h 662934"/>
                <a:gd name="connsiteX15" fmla="*/ 236491 w 2454226"/>
                <a:gd name="connsiteY15" fmla="*/ 274219 h 662934"/>
                <a:gd name="connsiteX16" fmla="*/ 247961 w 2454226"/>
                <a:gd name="connsiteY16" fmla="*/ 262749 h 662934"/>
                <a:gd name="connsiteX17" fmla="*/ 1763188 w 2454226"/>
                <a:gd name="connsiteY17" fmla="*/ 227511 h 662934"/>
                <a:gd name="connsiteX18" fmla="*/ 1745650 w 2454226"/>
                <a:gd name="connsiteY18" fmla="*/ 245049 h 662934"/>
                <a:gd name="connsiteX19" fmla="*/ 1745650 w 2454226"/>
                <a:gd name="connsiteY19" fmla="*/ 424415 h 662934"/>
                <a:gd name="connsiteX20" fmla="*/ 1763188 w 2454226"/>
                <a:gd name="connsiteY20" fmla="*/ 441953 h 662934"/>
                <a:gd name="connsiteX21" fmla="*/ 1938153 w 2454226"/>
                <a:gd name="connsiteY21" fmla="*/ 441953 h 662934"/>
                <a:gd name="connsiteX22" fmla="*/ 1955691 w 2454226"/>
                <a:gd name="connsiteY22" fmla="*/ 424415 h 662934"/>
                <a:gd name="connsiteX23" fmla="*/ 1955691 w 2454226"/>
                <a:gd name="connsiteY23" fmla="*/ 245049 h 662934"/>
                <a:gd name="connsiteX24" fmla="*/ 1938153 w 2454226"/>
                <a:gd name="connsiteY24" fmla="*/ 227511 h 662934"/>
                <a:gd name="connsiteX25" fmla="*/ 1505517 w 2454226"/>
                <a:gd name="connsiteY25" fmla="*/ 227511 h 662934"/>
                <a:gd name="connsiteX26" fmla="*/ 1487979 w 2454226"/>
                <a:gd name="connsiteY26" fmla="*/ 245049 h 662934"/>
                <a:gd name="connsiteX27" fmla="*/ 1487979 w 2454226"/>
                <a:gd name="connsiteY27" fmla="*/ 424415 h 662934"/>
                <a:gd name="connsiteX28" fmla="*/ 1505517 w 2454226"/>
                <a:gd name="connsiteY28" fmla="*/ 441953 h 662934"/>
                <a:gd name="connsiteX29" fmla="*/ 1680482 w 2454226"/>
                <a:gd name="connsiteY29" fmla="*/ 441953 h 662934"/>
                <a:gd name="connsiteX30" fmla="*/ 1698020 w 2454226"/>
                <a:gd name="connsiteY30" fmla="*/ 424415 h 662934"/>
                <a:gd name="connsiteX31" fmla="*/ 1698020 w 2454226"/>
                <a:gd name="connsiteY31" fmla="*/ 245049 h 662934"/>
                <a:gd name="connsiteX32" fmla="*/ 1680482 w 2454226"/>
                <a:gd name="connsiteY32" fmla="*/ 227511 h 662934"/>
                <a:gd name="connsiteX33" fmla="*/ 1247847 w 2454226"/>
                <a:gd name="connsiteY33" fmla="*/ 227511 h 662934"/>
                <a:gd name="connsiteX34" fmla="*/ 1230309 w 2454226"/>
                <a:gd name="connsiteY34" fmla="*/ 245049 h 662934"/>
                <a:gd name="connsiteX35" fmla="*/ 1230309 w 2454226"/>
                <a:gd name="connsiteY35" fmla="*/ 424415 h 662934"/>
                <a:gd name="connsiteX36" fmla="*/ 1247847 w 2454226"/>
                <a:gd name="connsiteY36" fmla="*/ 441953 h 662934"/>
                <a:gd name="connsiteX37" fmla="*/ 1422812 w 2454226"/>
                <a:gd name="connsiteY37" fmla="*/ 441953 h 662934"/>
                <a:gd name="connsiteX38" fmla="*/ 1440350 w 2454226"/>
                <a:gd name="connsiteY38" fmla="*/ 424415 h 662934"/>
                <a:gd name="connsiteX39" fmla="*/ 1440350 w 2454226"/>
                <a:gd name="connsiteY39" fmla="*/ 245049 h 662934"/>
                <a:gd name="connsiteX40" fmla="*/ 1422812 w 2454226"/>
                <a:gd name="connsiteY40" fmla="*/ 227511 h 662934"/>
                <a:gd name="connsiteX41" fmla="*/ 990177 w 2454226"/>
                <a:gd name="connsiteY41" fmla="*/ 227511 h 662934"/>
                <a:gd name="connsiteX42" fmla="*/ 972639 w 2454226"/>
                <a:gd name="connsiteY42" fmla="*/ 245049 h 662934"/>
                <a:gd name="connsiteX43" fmla="*/ 972639 w 2454226"/>
                <a:gd name="connsiteY43" fmla="*/ 424415 h 662934"/>
                <a:gd name="connsiteX44" fmla="*/ 990177 w 2454226"/>
                <a:gd name="connsiteY44" fmla="*/ 441953 h 662934"/>
                <a:gd name="connsiteX45" fmla="*/ 1165142 w 2454226"/>
                <a:gd name="connsiteY45" fmla="*/ 441953 h 662934"/>
                <a:gd name="connsiteX46" fmla="*/ 1182680 w 2454226"/>
                <a:gd name="connsiteY46" fmla="*/ 424415 h 662934"/>
                <a:gd name="connsiteX47" fmla="*/ 1182680 w 2454226"/>
                <a:gd name="connsiteY47" fmla="*/ 245049 h 662934"/>
                <a:gd name="connsiteX48" fmla="*/ 1165142 w 2454226"/>
                <a:gd name="connsiteY48" fmla="*/ 227511 h 662934"/>
                <a:gd name="connsiteX49" fmla="*/ 732507 w 2454226"/>
                <a:gd name="connsiteY49" fmla="*/ 227511 h 662934"/>
                <a:gd name="connsiteX50" fmla="*/ 714969 w 2454226"/>
                <a:gd name="connsiteY50" fmla="*/ 245049 h 662934"/>
                <a:gd name="connsiteX51" fmla="*/ 714969 w 2454226"/>
                <a:gd name="connsiteY51" fmla="*/ 424415 h 662934"/>
                <a:gd name="connsiteX52" fmla="*/ 732507 w 2454226"/>
                <a:gd name="connsiteY52" fmla="*/ 441953 h 662934"/>
                <a:gd name="connsiteX53" fmla="*/ 907472 w 2454226"/>
                <a:gd name="connsiteY53" fmla="*/ 441953 h 662934"/>
                <a:gd name="connsiteX54" fmla="*/ 925010 w 2454226"/>
                <a:gd name="connsiteY54" fmla="*/ 424415 h 662934"/>
                <a:gd name="connsiteX55" fmla="*/ 925010 w 2454226"/>
                <a:gd name="connsiteY55" fmla="*/ 245049 h 662934"/>
                <a:gd name="connsiteX56" fmla="*/ 907472 w 2454226"/>
                <a:gd name="connsiteY56" fmla="*/ 227511 h 662934"/>
                <a:gd name="connsiteX57" fmla="*/ 474836 w 2454226"/>
                <a:gd name="connsiteY57" fmla="*/ 227511 h 662934"/>
                <a:gd name="connsiteX58" fmla="*/ 457298 w 2454226"/>
                <a:gd name="connsiteY58" fmla="*/ 245049 h 662934"/>
                <a:gd name="connsiteX59" fmla="*/ 457298 w 2454226"/>
                <a:gd name="connsiteY59" fmla="*/ 424415 h 662934"/>
                <a:gd name="connsiteX60" fmla="*/ 474836 w 2454226"/>
                <a:gd name="connsiteY60" fmla="*/ 441953 h 662934"/>
                <a:gd name="connsiteX61" fmla="*/ 649801 w 2454226"/>
                <a:gd name="connsiteY61" fmla="*/ 441953 h 662934"/>
                <a:gd name="connsiteX62" fmla="*/ 667339 w 2454226"/>
                <a:gd name="connsiteY62" fmla="*/ 424415 h 662934"/>
                <a:gd name="connsiteX63" fmla="*/ 667339 w 2454226"/>
                <a:gd name="connsiteY63" fmla="*/ 245049 h 662934"/>
                <a:gd name="connsiteX64" fmla="*/ 649801 w 2454226"/>
                <a:gd name="connsiteY64" fmla="*/ 227511 h 662934"/>
                <a:gd name="connsiteX65" fmla="*/ 217166 w 2454226"/>
                <a:gd name="connsiteY65" fmla="*/ 227511 h 662934"/>
                <a:gd name="connsiteX66" fmla="*/ 199628 w 2454226"/>
                <a:gd name="connsiteY66" fmla="*/ 245049 h 662934"/>
                <a:gd name="connsiteX67" fmla="*/ 199628 w 2454226"/>
                <a:gd name="connsiteY67" fmla="*/ 424415 h 662934"/>
                <a:gd name="connsiteX68" fmla="*/ 217166 w 2454226"/>
                <a:gd name="connsiteY68" fmla="*/ 441953 h 662934"/>
                <a:gd name="connsiteX69" fmla="*/ 392131 w 2454226"/>
                <a:gd name="connsiteY69" fmla="*/ 441953 h 662934"/>
                <a:gd name="connsiteX70" fmla="*/ 409669 w 2454226"/>
                <a:gd name="connsiteY70" fmla="*/ 424415 h 662934"/>
                <a:gd name="connsiteX71" fmla="*/ 409669 w 2454226"/>
                <a:gd name="connsiteY71" fmla="*/ 245049 h 662934"/>
                <a:gd name="connsiteX72" fmla="*/ 392131 w 2454226"/>
                <a:gd name="connsiteY72" fmla="*/ 227511 h 662934"/>
                <a:gd name="connsiteX73" fmla="*/ 134184 w 2454226"/>
                <a:gd name="connsiteY73" fmla="*/ 0 h 662934"/>
                <a:gd name="connsiteX74" fmla="*/ 2320042 w 2454226"/>
                <a:gd name="connsiteY74" fmla="*/ 0 h 662934"/>
                <a:gd name="connsiteX75" fmla="*/ 2454226 w 2454226"/>
                <a:gd name="connsiteY75" fmla="*/ 134184 h 662934"/>
                <a:gd name="connsiteX76" fmla="*/ 2454226 w 2454226"/>
                <a:gd name="connsiteY76" fmla="*/ 528750 h 662934"/>
                <a:gd name="connsiteX77" fmla="*/ 2320042 w 2454226"/>
                <a:gd name="connsiteY77" fmla="*/ 662934 h 662934"/>
                <a:gd name="connsiteX78" fmla="*/ 134184 w 2454226"/>
                <a:gd name="connsiteY78" fmla="*/ 662934 h 662934"/>
                <a:gd name="connsiteX79" fmla="*/ 0 w 2454226"/>
                <a:gd name="connsiteY79" fmla="*/ 528750 h 662934"/>
                <a:gd name="connsiteX80" fmla="*/ 0 w 2454226"/>
                <a:gd name="connsiteY80" fmla="*/ 134184 h 662934"/>
                <a:gd name="connsiteX81" fmla="*/ 134184 w 2454226"/>
                <a:gd name="connsiteY81" fmla="*/ 0 h 66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454226" h="662934">
                  <a:moveTo>
                    <a:pt x="2016979" y="304100"/>
                  </a:moveTo>
                  <a:cubicBezTo>
                    <a:pt x="2005220" y="304100"/>
                    <a:pt x="1995688" y="313632"/>
                    <a:pt x="1995688" y="325391"/>
                  </a:cubicBezTo>
                  <a:lnTo>
                    <a:pt x="1995688" y="344074"/>
                  </a:lnTo>
                  <a:cubicBezTo>
                    <a:pt x="1995688" y="355833"/>
                    <a:pt x="2005220" y="365365"/>
                    <a:pt x="2016979" y="365365"/>
                  </a:cubicBezTo>
                  <a:lnTo>
                    <a:pt x="2286028" y="365365"/>
                  </a:lnTo>
                  <a:cubicBezTo>
                    <a:pt x="2297787" y="365365"/>
                    <a:pt x="2307319" y="355833"/>
                    <a:pt x="2307319" y="344074"/>
                  </a:cubicBezTo>
                  <a:lnTo>
                    <a:pt x="2307319" y="325391"/>
                  </a:lnTo>
                  <a:cubicBezTo>
                    <a:pt x="2307319" y="313632"/>
                    <a:pt x="2297787" y="304100"/>
                    <a:pt x="2286028" y="304100"/>
                  </a:cubicBezTo>
                  <a:close/>
                  <a:moveTo>
                    <a:pt x="247961" y="262749"/>
                  </a:moveTo>
                  <a:lnTo>
                    <a:pt x="362391" y="262749"/>
                  </a:lnTo>
                  <a:cubicBezTo>
                    <a:pt x="368726" y="262749"/>
                    <a:pt x="373861" y="267884"/>
                    <a:pt x="373861" y="274219"/>
                  </a:cubicBezTo>
                  <a:lnTo>
                    <a:pt x="373861" y="391527"/>
                  </a:lnTo>
                  <a:cubicBezTo>
                    <a:pt x="373861" y="397862"/>
                    <a:pt x="368726" y="402997"/>
                    <a:pt x="362391" y="402997"/>
                  </a:cubicBezTo>
                  <a:lnTo>
                    <a:pt x="247961" y="402997"/>
                  </a:lnTo>
                  <a:cubicBezTo>
                    <a:pt x="241626" y="402997"/>
                    <a:pt x="236491" y="397862"/>
                    <a:pt x="236491" y="391527"/>
                  </a:cubicBezTo>
                  <a:lnTo>
                    <a:pt x="236491" y="274219"/>
                  </a:lnTo>
                  <a:cubicBezTo>
                    <a:pt x="236491" y="267884"/>
                    <a:pt x="241626" y="262749"/>
                    <a:pt x="247961" y="262749"/>
                  </a:cubicBezTo>
                  <a:close/>
                  <a:moveTo>
                    <a:pt x="1763188" y="227511"/>
                  </a:moveTo>
                  <a:cubicBezTo>
                    <a:pt x="1753502" y="227511"/>
                    <a:pt x="1745650" y="235363"/>
                    <a:pt x="1745650" y="245049"/>
                  </a:cubicBezTo>
                  <a:lnTo>
                    <a:pt x="1745650" y="424415"/>
                  </a:lnTo>
                  <a:cubicBezTo>
                    <a:pt x="1745650" y="434101"/>
                    <a:pt x="1753502" y="441953"/>
                    <a:pt x="1763188" y="441953"/>
                  </a:cubicBezTo>
                  <a:lnTo>
                    <a:pt x="1938153" y="441953"/>
                  </a:lnTo>
                  <a:cubicBezTo>
                    <a:pt x="1947839" y="441953"/>
                    <a:pt x="1955691" y="434101"/>
                    <a:pt x="1955691" y="424415"/>
                  </a:cubicBezTo>
                  <a:lnTo>
                    <a:pt x="1955691" y="245049"/>
                  </a:lnTo>
                  <a:cubicBezTo>
                    <a:pt x="1955691" y="235363"/>
                    <a:pt x="1947839" y="227511"/>
                    <a:pt x="1938153" y="227511"/>
                  </a:cubicBezTo>
                  <a:close/>
                  <a:moveTo>
                    <a:pt x="1505517" y="227511"/>
                  </a:moveTo>
                  <a:cubicBezTo>
                    <a:pt x="1495831" y="227511"/>
                    <a:pt x="1487979" y="235363"/>
                    <a:pt x="1487979" y="245049"/>
                  </a:cubicBezTo>
                  <a:lnTo>
                    <a:pt x="1487979" y="424415"/>
                  </a:lnTo>
                  <a:cubicBezTo>
                    <a:pt x="1487979" y="434101"/>
                    <a:pt x="1495831" y="441953"/>
                    <a:pt x="1505517" y="441953"/>
                  </a:cubicBezTo>
                  <a:lnTo>
                    <a:pt x="1680482" y="441953"/>
                  </a:lnTo>
                  <a:cubicBezTo>
                    <a:pt x="1690168" y="441953"/>
                    <a:pt x="1698020" y="434101"/>
                    <a:pt x="1698020" y="424415"/>
                  </a:cubicBezTo>
                  <a:lnTo>
                    <a:pt x="1698020" y="245049"/>
                  </a:lnTo>
                  <a:cubicBezTo>
                    <a:pt x="1698020" y="235363"/>
                    <a:pt x="1690168" y="227511"/>
                    <a:pt x="1680482" y="227511"/>
                  </a:cubicBezTo>
                  <a:close/>
                  <a:moveTo>
                    <a:pt x="1247847" y="227511"/>
                  </a:moveTo>
                  <a:cubicBezTo>
                    <a:pt x="1238161" y="227511"/>
                    <a:pt x="1230309" y="235363"/>
                    <a:pt x="1230309" y="245049"/>
                  </a:cubicBezTo>
                  <a:lnTo>
                    <a:pt x="1230309" y="424415"/>
                  </a:lnTo>
                  <a:cubicBezTo>
                    <a:pt x="1230309" y="434101"/>
                    <a:pt x="1238161" y="441953"/>
                    <a:pt x="1247847" y="441953"/>
                  </a:cubicBezTo>
                  <a:lnTo>
                    <a:pt x="1422812" y="441953"/>
                  </a:lnTo>
                  <a:cubicBezTo>
                    <a:pt x="1432498" y="441953"/>
                    <a:pt x="1440350" y="434101"/>
                    <a:pt x="1440350" y="424415"/>
                  </a:cubicBezTo>
                  <a:lnTo>
                    <a:pt x="1440350" y="245049"/>
                  </a:lnTo>
                  <a:cubicBezTo>
                    <a:pt x="1440350" y="235363"/>
                    <a:pt x="1432498" y="227511"/>
                    <a:pt x="1422812" y="227511"/>
                  </a:cubicBezTo>
                  <a:close/>
                  <a:moveTo>
                    <a:pt x="990177" y="227511"/>
                  </a:moveTo>
                  <a:cubicBezTo>
                    <a:pt x="980491" y="227511"/>
                    <a:pt x="972639" y="235363"/>
                    <a:pt x="972639" y="245049"/>
                  </a:cubicBezTo>
                  <a:lnTo>
                    <a:pt x="972639" y="424415"/>
                  </a:lnTo>
                  <a:cubicBezTo>
                    <a:pt x="972639" y="434101"/>
                    <a:pt x="980491" y="441953"/>
                    <a:pt x="990177" y="441953"/>
                  </a:cubicBezTo>
                  <a:lnTo>
                    <a:pt x="1165142" y="441953"/>
                  </a:lnTo>
                  <a:cubicBezTo>
                    <a:pt x="1174828" y="441953"/>
                    <a:pt x="1182680" y="434101"/>
                    <a:pt x="1182680" y="424415"/>
                  </a:cubicBezTo>
                  <a:lnTo>
                    <a:pt x="1182680" y="245049"/>
                  </a:lnTo>
                  <a:cubicBezTo>
                    <a:pt x="1182680" y="235363"/>
                    <a:pt x="1174828" y="227511"/>
                    <a:pt x="1165142" y="227511"/>
                  </a:cubicBezTo>
                  <a:close/>
                  <a:moveTo>
                    <a:pt x="732507" y="227511"/>
                  </a:moveTo>
                  <a:cubicBezTo>
                    <a:pt x="722821" y="227511"/>
                    <a:pt x="714969" y="235363"/>
                    <a:pt x="714969" y="245049"/>
                  </a:cubicBezTo>
                  <a:lnTo>
                    <a:pt x="714969" y="424415"/>
                  </a:lnTo>
                  <a:cubicBezTo>
                    <a:pt x="714969" y="434101"/>
                    <a:pt x="722821" y="441953"/>
                    <a:pt x="732507" y="441953"/>
                  </a:cubicBezTo>
                  <a:lnTo>
                    <a:pt x="907472" y="441953"/>
                  </a:lnTo>
                  <a:cubicBezTo>
                    <a:pt x="917158" y="441953"/>
                    <a:pt x="925010" y="434101"/>
                    <a:pt x="925010" y="424415"/>
                  </a:cubicBezTo>
                  <a:lnTo>
                    <a:pt x="925010" y="245049"/>
                  </a:lnTo>
                  <a:cubicBezTo>
                    <a:pt x="925010" y="235363"/>
                    <a:pt x="917158" y="227511"/>
                    <a:pt x="907472" y="227511"/>
                  </a:cubicBezTo>
                  <a:close/>
                  <a:moveTo>
                    <a:pt x="474836" y="227511"/>
                  </a:moveTo>
                  <a:cubicBezTo>
                    <a:pt x="465150" y="227511"/>
                    <a:pt x="457298" y="235363"/>
                    <a:pt x="457298" y="245049"/>
                  </a:cubicBezTo>
                  <a:lnTo>
                    <a:pt x="457298" y="424415"/>
                  </a:lnTo>
                  <a:cubicBezTo>
                    <a:pt x="457298" y="434101"/>
                    <a:pt x="465150" y="441953"/>
                    <a:pt x="474836" y="441953"/>
                  </a:cubicBezTo>
                  <a:lnTo>
                    <a:pt x="649801" y="441953"/>
                  </a:lnTo>
                  <a:cubicBezTo>
                    <a:pt x="659487" y="441953"/>
                    <a:pt x="667339" y="434101"/>
                    <a:pt x="667339" y="424415"/>
                  </a:cubicBezTo>
                  <a:lnTo>
                    <a:pt x="667339" y="245049"/>
                  </a:lnTo>
                  <a:cubicBezTo>
                    <a:pt x="667339" y="235363"/>
                    <a:pt x="659487" y="227511"/>
                    <a:pt x="649801" y="227511"/>
                  </a:cubicBezTo>
                  <a:close/>
                  <a:moveTo>
                    <a:pt x="217166" y="227511"/>
                  </a:moveTo>
                  <a:cubicBezTo>
                    <a:pt x="207480" y="227511"/>
                    <a:pt x="199628" y="235363"/>
                    <a:pt x="199628" y="245049"/>
                  </a:cubicBezTo>
                  <a:lnTo>
                    <a:pt x="199628" y="424415"/>
                  </a:lnTo>
                  <a:cubicBezTo>
                    <a:pt x="199628" y="434101"/>
                    <a:pt x="207480" y="441953"/>
                    <a:pt x="217166" y="441953"/>
                  </a:cubicBezTo>
                  <a:lnTo>
                    <a:pt x="392131" y="441953"/>
                  </a:lnTo>
                  <a:cubicBezTo>
                    <a:pt x="401817" y="441953"/>
                    <a:pt x="409669" y="434101"/>
                    <a:pt x="409669" y="424415"/>
                  </a:cubicBezTo>
                  <a:lnTo>
                    <a:pt x="409669" y="245049"/>
                  </a:lnTo>
                  <a:cubicBezTo>
                    <a:pt x="409669" y="235363"/>
                    <a:pt x="401817" y="227511"/>
                    <a:pt x="392131" y="227511"/>
                  </a:cubicBezTo>
                  <a:close/>
                  <a:moveTo>
                    <a:pt x="134184" y="0"/>
                  </a:moveTo>
                  <a:lnTo>
                    <a:pt x="2320042" y="0"/>
                  </a:lnTo>
                  <a:cubicBezTo>
                    <a:pt x="2394150" y="0"/>
                    <a:pt x="2454226" y="60076"/>
                    <a:pt x="2454226" y="134184"/>
                  </a:cubicBezTo>
                  <a:lnTo>
                    <a:pt x="2454226" y="528750"/>
                  </a:lnTo>
                  <a:cubicBezTo>
                    <a:pt x="2454226" y="602858"/>
                    <a:pt x="2394150" y="662934"/>
                    <a:pt x="2320042" y="662934"/>
                  </a:cubicBezTo>
                  <a:lnTo>
                    <a:pt x="134184" y="662934"/>
                  </a:lnTo>
                  <a:cubicBezTo>
                    <a:pt x="60076" y="662934"/>
                    <a:pt x="0" y="602858"/>
                    <a:pt x="0" y="528750"/>
                  </a:cubicBezTo>
                  <a:lnTo>
                    <a:pt x="0" y="134184"/>
                  </a:lnTo>
                  <a:cubicBezTo>
                    <a:pt x="0" y="60076"/>
                    <a:pt x="60076" y="0"/>
                    <a:pt x="134184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4611" tIns="12305" rIns="24611" bIns="12305" anchorCtr="1"/>
            <a:lstStyle/>
            <a:p>
              <a:pPr algn="ctr" defTabSz="246273">
                <a:lnSpc>
                  <a:spcPct val="95000"/>
                </a:lnSpc>
                <a:spcBef>
                  <a:spcPct val="30000"/>
                </a:spcBef>
                <a:buClr>
                  <a:prstClr val="white"/>
                </a:buClr>
                <a:defRPr/>
              </a:pPr>
              <a:endParaRPr lang="en-US" sz="3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Light" panose="020B0604020202020204" charset="-18"/>
                <a:ea typeface="Arial" panose="020B0604020202020204" pitchFamily="34" charset="-128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8373572" y="1812227"/>
              <a:ext cx="696437" cy="188121"/>
            </a:xfrm>
            <a:custGeom>
              <a:avLst/>
              <a:gdLst>
                <a:gd name="connsiteX0" fmla="*/ 2016979 w 2454226"/>
                <a:gd name="connsiteY0" fmla="*/ 304100 h 662934"/>
                <a:gd name="connsiteX1" fmla="*/ 1995688 w 2454226"/>
                <a:gd name="connsiteY1" fmla="*/ 325391 h 662934"/>
                <a:gd name="connsiteX2" fmla="*/ 1995688 w 2454226"/>
                <a:gd name="connsiteY2" fmla="*/ 344074 h 662934"/>
                <a:gd name="connsiteX3" fmla="*/ 2016979 w 2454226"/>
                <a:gd name="connsiteY3" fmla="*/ 365365 h 662934"/>
                <a:gd name="connsiteX4" fmla="*/ 2286028 w 2454226"/>
                <a:gd name="connsiteY4" fmla="*/ 365365 h 662934"/>
                <a:gd name="connsiteX5" fmla="*/ 2307319 w 2454226"/>
                <a:gd name="connsiteY5" fmla="*/ 344074 h 662934"/>
                <a:gd name="connsiteX6" fmla="*/ 2307319 w 2454226"/>
                <a:gd name="connsiteY6" fmla="*/ 325391 h 662934"/>
                <a:gd name="connsiteX7" fmla="*/ 2286028 w 2454226"/>
                <a:gd name="connsiteY7" fmla="*/ 304100 h 662934"/>
                <a:gd name="connsiteX8" fmla="*/ 247961 w 2454226"/>
                <a:gd name="connsiteY8" fmla="*/ 262749 h 662934"/>
                <a:gd name="connsiteX9" fmla="*/ 362391 w 2454226"/>
                <a:gd name="connsiteY9" fmla="*/ 262749 h 662934"/>
                <a:gd name="connsiteX10" fmla="*/ 373861 w 2454226"/>
                <a:gd name="connsiteY10" fmla="*/ 274219 h 662934"/>
                <a:gd name="connsiteX11" fmla="*/ 373861 w 2454226"/>
                <a:gd name="connsiteY11" fmla="*/ 391527 h 662934"/>
                <a:gd name="connsiteX12" fmla="*/ 362391 w 2454226"/>
                <a:gd name="connsiteY12" fmla="*/ 402997 h 662934"/>
                <a:gd name="connsiteX13" fmla="*/ 247961 w 2454226"/>
                <a:gd name="connsiteY13" fmla="*/ 402997 h 662934"/>
                <a:gd name="connsiteX14" fmla="*/ 236491 w 2454226"/>
                <a:gd name="connsiteY14" fmla="*/ 391527 h 662934"/>
                <a:gd name="connsiteX15" fmla="*/ 236491 w 2454226"/>
                <a:gd name="connsiteY15" fmla="*/ 274219 h 662934"/>
                <a:gd name="connsiteX16" fmla="*/ 247961 w 2454226"/>
                <a:gd name="connsiteY16" fmla="*/ 262749 h 662934"/>
                <a:gd name="connsiteX17" fmla="*/ 1763188 w 2454226"/>
                <a:gd name="connsiteY17" fmla="*/ 227511 h 662934"/>
                <a:gd name="connsiteX18" fmla="*/ 1745650 w 2454226"/>
                <a:gd name="connsiteY18" fmla="*/ 245049 h 662934"/>
                <a:gd name="connsiteX19" fmla="*/ 1745650 w 2454226"/>
                <a:gd name="connsiteY19" fmla="*/ 424415 h 662934"/>
                <a:gd name="connsiteX20" fmla="*/ 1763188 w 2454226"/>
                <a:gd name="connsiteY20" fmla="*/ 441953 h 662934"/>
                <a:gd name="connsiteX21" fmla="*/ 1938153 w 2454226"/>
                <a:gd name="connsiteY21" fmla="*/ 441953 h 662934"/>
                <a:gd name="connsiteX22" fmla="*/ 1955691 w 2454226"/>
                <a:gd name="connsiteY22" fmla="*/ 424415 h 662934"/>
                <a:gd name="connsiteX23" fmla="*/ 1955691 w 2454226"/>
                <a:gd name="connsiteY23" fmla="*/ 245049 h 662934"/>
                <a:gd name="connsiteX24" fmla="*/ 1938153 w 2454226"/>
                <a:gd name="connsiteY24" fmla="*/ 227511 h 662934"/>
                <a:gd name="connsiteX25" fmla="*/ 1505517 w 2454226"/>
                <a:gd name="connsiteY25" fmla="*/ 227511 h 662934"/>
                <a:gd name="connsiteX26" fmla="*/ 1487979 w 2454226"/>
                <a:gd name="connsiteY26" fmla="*/ 245049 h 662934"/>
                <a:gd name="connsiteX27" fmla="*/ 1487979 w 2454226"/>
                <a:gd name="connsiteY27" fmla="*/ 424415 h 662934"/>
                <a:gd name="connsiteX28" fmla="*/ 1505517 w 2454226"/>
                <a:gd name="connsiteY28" fmla="*/ 441953 h 662934"/>
                <a:gd name="connsiteX29" fmla="*/ 1680482 w 2454226"/>
                <a:gd name="connsiteY29" fmla="*/ 441953 h 662934"/>
                <a:gd name="connsiteX30" fmla="*/ 1698020 w 2454226"/>
                <a:gd name="connsiteY30" fmla="*/ 424415 h 662934"/>
                <a:gd name="connsiteX31" fmla="*/ 1698020 w 2454226"/>
                <a:gd name="connsiteY31" fmla="*/ 245049 h 662934"/>
                <a:gd name="connsiteX32" fmla="*/ 1680482 w 2454226"/>
                <a:gd name="connsiteY32" fmla="*/ 227511 h 662934"/>
                <a:gd name="connsiteX33" fmla="*/ 1247847 w 2454226"/>
                <a:gd name="connsiteY33" fmla="*/ 227511 h 662934"/>
                <a:gd name="connsiteX34" fmla="*/ 1230309 w 2454226"/>
                <a:gd name="connsiteY34" fmla="*/ 245049 h 662934"/>
                <a:gd name="connsiteX35" fmla="*/ 1230309 w 2454226"/>
                <a:gd name="connsiteY35" fmla="*/ 424415 h 662934"/>
                <a:gd name="connsiteX36" fmla="*/ 1247847 w 2454226"/>
                <a:gd name="connsiteY36" fmla="*/ 441953 h 662934"/>
                <a:gd name="connsiteX37" fmla="*/ 1422812 w 2454226"/>
                <a:gd name="connsiteY37" fmla="*/ 441953 h 662934"/>
                <a:gd name="connsiteX38" fmla="*/ 1440350 w 2454226"/>
                <a:gd name="connsiteY38" fmla="*/ 424415 h 662934"/>
                <a:gd name="connsiteX39" fmla="*/ 1440350 w 2454226"/>
                <a:gd name="connsiteY39" fmla="*/ 245049 h 662934"/>
                <a:gd name="connsiteX40" fmla="*/ 1422812 w 2454226"/>
                <a:gd name="connsiteY40" fmla="*/ 227511 h 662934"/>
                <a:gd name="connsiteX41" fmla="*/ 990177 w 2454226"/>
                <a:gd name="connsiteY41" fmla="*/ 227511 h 662934"/>
                <a:gd name="connsiteX42" fmla="*/ 972639 w 2454226"/>
                <a:gd name="connsiteY42" fmla="*/ 245049 h 662934"/>
                <a:gd name="connsiteX43" fmla="*/ 972639 w 2454226"/>
                <a:gd name="connsiteY43" fmla="*/ 424415 h 662934"/>
                <a:gd name="connsiteX44" fmla="*/ 990177 w 2454226"/>
                <a:gd name="connsiteY44" fmla="*/ 441953 h 662934"/>
                <a:gd name="connsiteX45" fmla="*/ 1165142 w 2454226"/>
                <a:gd name="connsiteY45" fmla="*/ 441953 h 662934"/>
                <a:gd name="connsiteX46" fmla="*/ 1182680 w 2454226"/>
                <a:gd name="connsiteY46" fmla="*/ 424415 h 662934"/>
                <a:gd name="connsiteX47" fmla="*/ 1182680 w 2454226"/>
                <a:gd name="connsiteY47" fmla="*/ 245049 h 662934"/>
                <a:gd name="connsiteX48" fmla="*/ 1165142 w 2454226"/>
                <a:gd name="connsiteY48" fmla="*/ 227511 h 662934"/>
                <a:gd name="connsiteX49" fmla="*/ 732507 w 2454226"/>
                <a:gd name="connsiteY49" fmla="*/ 227511 h 662934"/>
                <a:gd name="connsiteX50" fmla="*/ 714969 w 2454226"/>
                <a:gd name="connsiteY50" fmla="*/ 245049 h 662934"/>
                <a:gd name="connsiteX51" fmla="*/ 714969 w 2454226"/>
                <a:gd name="connsiteY51" fmla="*/ 424415 h 662934"/>
                <a:gd name="connsiteX52" fmla="*/ 732507 w 2454226"/>
                <a:gd name="connsiteY52" fmla="*/ 441953 h 662934"/>
                <a:gd name="connsiteX53" fmla="*/ 907472 w 2454226"/>
                <a:gd name="connsiteY53" fmla="*/ 441953 h 662934"/>
                <a:gd name="connsiteX54" fmla="*/ 925010 w 2454226"/>
                <a:gd name="connsiteY54" fmla="*/ 424415 h 662934"/>
                <a:gd name="connsiteX55" fmla="*/ 925010 w 2454226"/>
                <a:gd name="connsiteY55" fmla="*/ 245049 h 662934"/>
                <a:gd name="connsiteX56" fmla="*/ 907472 w 2454226"/>
                <a:gd name="connsiteY56" fmla="*/ 227511 h 662934"/>
                <a:gd name="connsiteX57" fmla="*/ 474836 w 2454226"/>
                <a:gd name="connsiteY57" fmla="*/ 227511 h 662934"/>
                <a:gd name="connsiteX58" fmla="*/ 457298 w 2454226"/>
                <a:gd name="connsiteY58" fmla="*/ 245049 h 662934"/>
                <a:gd name="connsiteX59" fmla="*/ 457298 w 2454226"/>
                <a:gd name="connsiteY59" fmla="*/ 424415 h 662934"/>
                <a:gd name="connsiteX60" fmla="*/ 474836 w 2454226"/>
                <a:gd name="connsiteY60" fmla="*/ 441953 h 662934"/>
                <a:gd name="connsiteX61" fmla="*/ 649801 w 2454226"/>
                <a:gd name="connsiteY61" fmla="*/ 441953 h 662934"/>
                <a:gd name="connsiteX62" fmla="*/ 667339 w 2454226"/>
                <a:gd name="connsiteY62" fmla="*/ 424415 h 662934"/>
                <a:gd name="connsiteX63" fmla="*/ 667339 w 2454226"/>
                <a:gd name="connsiteY63" fmla="*/ 245049 h 662934"/>
                <a:gd name="connsiteX64" fmla="*/ 649801 w 2454226"/>
                <a:gd name="connsiteY64" fmla="*/ 227511 h 662934"/>
                <a:gd name="connsiteX65" fmla="*/ 217166 w 2454226"/>
                <a:gd name="connsiteY65" fmla="*/ 227511 h 662934"/>
                <a:gd name="connsiteX66" fmla="*/ 199628 w 2454226"/>
                <a:gd name="connsiteY66" fmla="*/ 245049 h 662934"/>
                <a:gd name="connsiteX67" fmla="*/ 199628 w 2454226"/>
                <a:gd name="connsiteY67" fmla="*/ 424415 h 662934"/>
                <a:gd name="connsiteX68" fmla="*/ 217166 w 2454226"/>
                <a:gd name="connsiteY68" fmla="*/ 441953 h 662934"/>
                <a:gd name="connsiteX69" fmla="*/ 392131 w 2454226"/>
                <a:gd name="connsiteY69" fmla="*/ 441953 h 662934"/>
                <a:gd name="connsiteX70" fmla="*/ 409669 w 2454226"/>
                <a:gd name="connsiteY70" fmla="*/ 424415 h 662934"/>
                <a:gd name="connsiteX71" fmla="*/ 409669 w 2454226"/>
                <a:gd name="connsiteY71" fmla="*/ 245049 h 662934"/>
                <a:gd name="connsiteX72" fmla="*/ 392131 w 2454226"/>
                <a:gd name="connsiteY72" fmla="*/ 227511 h 662934"/>
                <a:gd name="connsiteX73" fmla="*/ 134184 w 2454226"/>
                <a:gd name="connsiteY73" fmla="*/ 0 h 662934"/>
                <a:gd name="connsiteX74" fmla="*/ 2320042 w 2454226"/>
                <a:gd name="connsiteY74" fmla="*/ 0 h 662934"/>
                <a:gd name="connsiteX75" fmla="*/ 2454226 w 2454226"/>
                <a:gd name="connsiteY75" fmla="*/ 134184 h 662934"/>
                <a:gd name="connsiteX76" fmla="*/ 2454226 w 2454226"/>
                <a:gd name="connsiteY76" fmla="*/ 528750 h 662934"/>
                <a:gd name="connsiteX77" fmla="*/ 2320042 w 2454226"/>
                <a:gd name="connsiteY77" fmla="*/ 662934 h 662934"/>
                <a:gd name="connsiteX78" fmla="*/ 134184 w 2454226"/>
                <a:gd name="connsiteY78" fmla="*/ 662934 h 662934"/>
                <a:gd name="connsiteX79" fmla="*/ 0 w 2454226"/>
                <a:gd name="connsiteY79" fmla="*/ 528750 h 662934"/>
                <a:gd name="connsiteX80" fmla="*/ 0 w 2454226"/>
                <a:gd name="connsiteY80" fmla="*/ 134184 h 662934"/>
                <a:gd name="connsiteX81" fmla="*/ 134184 w 2454226"/>
                <a:gd name="connsiteY81" fmla="*/ 0 h 66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454226" h="662934">
                  <a:moveTo>
                    <a:pt x="2016979" y="304100"/>
                  </a:moveTo>
                  <a:cubicBezTo>
                    <a:pt x="2005220" y="304100"/>
                    <a:pt x="1995688" y="313632"/>
                    <a:pt x="1995688" y="325391"/>
                  </a:cubicBezTo>
                  <a:lnTo>
                    <a:pt x="1995688" y="344074"/>
                  </a:lnTo>
                  <a:cubicBezTo>
                    <a:pt x="1995688" y="355833"/>
                    <a:pt x="2005220" y="365365"/>
                    <a:pt x="2016979" y="365365"/>
                  </a:cubicBezTo>
                  <a:lnTo>
                    <a:pt x="2286028" y="365365"/>
                  </a:lnTo>
                  <a:cubicBezTo>
                    <a:pt x="2297787" y="365365"/>
                    <a:pt x="2307319" y="355833"/>
                    <a:pt x="2307319" y="344074"/>
                  </a:cubicBezTo>
                  <a:lnTo>
                    <a:pt x="2307319" y="325391"/>
                  </a:lnTo>
                  <a:cubicBezTo>
                    <a:pt x="2307319" y="313632"/>
                    <a:pt x="2297787" y="304100"/>
                    <a:pt x="2286028" y="304100"/>
                  </a:cubicBezTo>
                  <a:close/>
                  <a:moveTo>
                    <a:pt x="247961" y="262749"/>
                  </a:moveTo>
                  <a:lnTo>
                    <a:pt x="362391" y="262749"/>
                  </a:lnTo>
                  <a:cubicBezTo>
                    <a:pt x="368726" y="262749"/>
                    <a:pt x="373861" y="267884"/>
                    <a:pt x="373861" y="274219"/>
                  </a:cubicBezTo>
                  <a:lnTo>
                    <a:pt x="373861" y="391527"/>
                  </a:lnTo>
                  <a:cubicBezTo>
                    <a:pt x="373861" y="397862"/>
                    <a:pt x="368726" y="402997"/>
                    <a:pt x="362391" y="402997"/>
                  </a:cubicBezTo>
                  <a:lnTo>
                    <a:pt x="247961" y="402997"/>
                  </a:lnTo>
                  <a:cubicBezTo>
                    <a:pt x="241626" y="402997"/>
                    <a:pt x="236491" y="397862"/>
                    <a:pt x="236491" y="391527"/>
                  </a:cubicBezTo>
                  <a:lnTo>
                    <a:pt x="236491" y="274219"/>
                  </a:lnTo>
                  <a:cubicBezTo>
                    <a:pt x="236491" y="267884"/>
                    <a:pt x="241626" y="262749"/>
                    <a:pt x="247961" y="262749"/>
                  </a:cubicBezTo>
                  <a:close/>
                  <a:moveTo>
                    <a:pt x="1763188" y="227511"/>
                  </a:moveTo>
                  <a:cubicBezTo>
                    <a:pt x="1753502" y="227511"/>
                    <a:pt x="1745650" y="235363"/>
                    <a:pt x="1745650" y="245049"/>
                  </a:cubicBezTo>
                  <a:lnTo>
                    <a:pt x="1745650" y="424415"/>
                  </a:lnTo>
                  <a:cubicBezTo>
                    <a:pt x="1745650" y="434101"/>
                    <a:pt x="1753502" y="441953"/>
                    <a:pt x="1763188" y="441953"/>
                  </a:cubicBezTo>
                  <a:lnTo>
                    <a:pt x="1938153" y="441953"/>
                  </a:lnTo>
                  <a:cubicBezTo>
                    <a:pt x="1947839" y="441953"/>
                    <a:pt x="1955691" y="434101"/>
                    <a:pt x="1955691" y="424415"/>
                  </a:cubicBezTo>
                  <a:lnTo>
                    <a:pt x="1955691" y="245049"/>
                  </a:lnTo>
                  <a:cubicBezTo>
                    <a:pt x="1955691" y="235363"/>
                    <a:pt x="1947839" y="227511"/>
                    <a:pt x="1938153" y="227511"/>
                  </a:cubicBezTo>
                  <a:close/>
                  <a:moveTo>
                    <a:pt x="1505517" y="227511"/>
                  </a:moveTo>
                  <a:cubicBezTo>
                    <a:pt x="1495831" y="227511"/>
                    <a:pt x="1487979" y="235363"/>
                    <a:pt x="1487979" y="245049"/>
                  </a:cubicBezTo>
                  <a:lnTo>
                    <a:pt x="1487979" y="424415"/>
                  </a:lnTo>
                  <a:cubicBezTo>
                    <a:pt x="1487979" y="434101"/>
                    <a:pt x="1495831" y="441953"/>
                    <a:pt x="1505517" y="441953"/>
                  </a:cubicBezTo>
                  <a:lnTo>
                    <a:pt x="1680482" y="441953"/>
                  </a:lnTo>
                  <a:cubicBezTo>
                    <a:pt x="1690168" y="441953"/>
                    <a:pt x="1698020" y="434101"/>
                    <a:pt x="1698020" y="424415"/>
                  </a:cubicBezTo>
                  <a:lnTo>
                    <a:pt x="1698020" y="245049"/>
                  </a:lnTo>
                  <a:cubicBezTo>
                    <a:pt x="1698020" y="235363"/>
                    <a:pt x="1690168" y="227511"/>
                    <a:pt x="1680482" y="227511"/>
                  </a:cubicBezTo>
                  <a:close/>
                  <a:moveTo>
                    <a:pt x="1247847" y="227511"/>
                  </a:moveTo>
                  <a:cubicBezTo>
                    <a:pt x="1238161" y="227511"/>
                    <a:pt x="1230309" y="235363"/>
                    <a:pt x="1230309" y="245049"/>
                  </a:cubicBezTo>
                  <a:lnTo>
                    <a:pt x="1230309" y="424415"/>
                  </a:lnTo>
                  <a:cubicBezTo>
                    <a:pt x="1230309" y="434101"/>
                    <a:pt x="1238161" y="441953"/>
                    <a:pt x="1247847" y="441953"/>
                  </a:cubicBezTo>
                  <a:lnTo>
                    <a:pt x="1422812" y="441953"/>
                  </a:lnTo>
                  <a:cubicBezTo>
                    <a:pt x="1432498" y="441953"/>
                    <a:pt x="1440350" y="434101"/>
                    <a:pt x="1440350" y="424415"/>
                  </a:cubicBezTo>
                  <a:lnTo>
                    <a:pt x="1440350" y="245049"/>
                  </a:lnTo>
                  <a:cubicBezTo>
                    <a:pt x="1440350" y="235363"/>
                    <a:pt x="1432498" y="227511"/>
                    <a:pt x="1422812" y="227511"/>
                  </a:cubicBezTo>
                  <a:close/>
                  <a:moveTo>
                    <a:pt x="990177" y="227511"/>
                  </a:moveTo>
                  <a:cubicBezTo>
                    <a:pt x="980491" y="227511"/>
                    <a:pt x="972639" y="235363"/>
                    <a:pt x="972639" y="245049"/>
                  </a:cubicBezTo>
                  <a:lnTo>
                    <a:pt x="972639" y="424415"/>
                  </a:lnTo>
                  <a:cubicBezTo>
                    <a:pt x="972639" y="434101"/>
                    <a:pt x="980491" y="441953"/>
                    <a:pt x="990177" y="441953"/>
                  </a:cubicBezTo>
                  <a:lnTo>
                    <a:pt x="1165142" y="441953"/>
                  </a:lnTo>
                  <a:cubicBezTo>
                    <a:pt x="1174828" y="441953"/>
                    <a:pt x="1182680" y="434101"/>
                    <a:pt x="1182680" y="424415"/>
                  </a:cubicBezTo>
                  <a:lnTo>
                    <a:pt x="1182680" y="245049"/>
                  </a:lnTo>
                  <a:cubicBezTo>
                    <a:pt x="1182680" y="235363"/>
                    <a:pt x="1174828" y="227511"/>
                    <a:pt x="1165142" y="227511"/>
                  </a:cubicBezTo>
                  <a:close/>
                  <a:moveTo>
                    <a:pt x="732507" y="227511"/>
                  </a:moveTo>
                  <a:cubicBezTo>
                    <a:pt x="722821" y="227511"/>
                    <a:pt x="714969" y="235363"/>
                    <a:pt x="714969" y="245049"/>
                  </a:cubicBezTo>
                  <a:lnTo>
                    <a:pt x="714969" y="424415"/>
                  </a:lnTo>
                  <a:cubicBezTo>
                    <a:pt x="714969" y="434101"/>
                    <a:pt x="722821" y="441953"/>
                    <a:pt x="732507" y="441953"/>
                  </a:cubicBezTo>
                  <a:lnTo>
                    <a:pt x="907472" y="441953"/>
                  </a:lnTo>
                  <a:cubicBezTo>
                    <a:pt x="917158" y="441953"/>
                    <a:pt x="925010" y="434101"/>
                    <a:pt x="925010" y="424415"/>
                  </a:cubicBezTo>
                  <a:lnTo>
                    <a:pt x="925010" y="245049"/>
                  </a:lnTo>
                  <a:cubicBezTo>
                    <a:pt x="925010" y="235363"/>
                    <a:pt x="917158" y="227511"/>
                    <a:pt x="907472" y="227511"/>
                  </a:cubicBezTo>
                  <a:close/>
                  <a:moveTo>
                    <a:pt x="474836" y="227511"/>
                  </a:moveTo>
                  <a:cubicBezTo>
                    <a:pt x="465150" y="227511"/>
                    <a:pt x="457298" y="235363"/>
                    <a:pt x="457298" y="245049"/>
                  </a:cubicBezTo>
                  <a:lnTo>
                    <a:pt x="457298" y="424415"/>
                  </a:lnTo>
                  <a:cubicBezTo>
                    <a:pt x="457298" y="434101"/>
                    <a:pt x="465150" y="441953"/>
                    <a:pt x="474836" y="441953"/>
                  </a:cubicBezTo>
                  <a:lnTo>
                    <a:pt x="649801" y="441953"/>
                  </a:lnTo>
                  <a:cubicBezTo>
                    <a:pt x="659487" y="441953"/>
                    <a:pt x="667339" y="434101"/>
                    <a:pt x="667339" y="424415"/>
                  </a:cubicBezTo>
                  <a:lnTo>
                    <a:pt x="667339" y="245049"/>
                  </a:lnTo>
                  <a:cubicBezTo>
                    <a:pt x="667339" y="235363"/>
                    <a:pt x="659487" y="227511"/>
                    <a:pt x="649801" y="227511"/>
                  </a:cubicBezTo>
                  <a:close/>
                  <a:moveTo>
                    <a:pt x="217166" y="227511"/>
                  </a:moveTo>
                  <a:cubicBezTo>
                    <a:pt x="207480" y="227511"/>
                    <a:pt x="199628" y="235363"/>
                    <a:pt x="199628" y="245049"/>
                  </a:cubicBezTo>
                  <a:lnTo>
                    <a:pt x="199628" y="424415"/>
                  </a:lnTo>
                  <a:cubicBezTo>
                    <a:pt x="199628" y="434101"/>
                    <a:pt x="207480" y="441953"/>
                    <a:pt x="217166" y="441953"/>
                  </a:cubicBezTo>
                  <a:lnTo>
                    <a:pt x="392131" y="441953"/>
                  </a:lnTo>
                  <a:cubicBezTo>
                    <a:pt x="401817" y="441953"/>
                    <a:pt x="409669" y="434101"/>
                    <a:pt x="409669" y="424415"/>
                  </a:cubicBezTo>
                  <a:lnTo>
                    <a:pt x="409669" y="245049"/>
                  </a:lnTo>
                  <a:cubicBezTo>
                    <a:pt x="409669" y="235363"/>
                    <a:pt x="401817" y="227511"/>
                    <a:pt x="392131" y="227511"/>
                  </a:cubicBezTo>
                  <a:close/>
                  <a:moveTo>
                    <a:pt x="134184" y="0"/>
                  </a:moveTo>
                  <a:lnTo>
                    <a:pt x="2320042" y="0"/>
                  </a:lnTo>
                  <a:cubicBezTo>
                    <a:pt x="2394150" y="0"/>
                    <a:pt x="2454226" y="60076"/>
                    <a:pt x="2454226" y="134184"/>
                  </a:cubicBezTo>
                  <a:lnTo>
                    <a:pt x="2454226" y="528750"/>
                  </a:lnTo>
                  <a:cubicBezTo>
                    <a:pt x="2454226" y="602858"/>
                    <a:pt x="2394150" y="662934"/>
                    <a:pt x="2320042" y="662934"/>
                  </a:cubicBezTo>
                  <a:lnTo>
                    <a:pt x="134184" y="662934"/>
                  </a:lnTo>
                  <a:cubicBezTo>
                    <a:pt x="60076" y="662934"/>
                    <a:pt x="0" y="602858"/>
                    <a:pt x="0" y="528750"/>
                  </a:cubicBezTo>
                  <a:lnTo>
                    <a:pt x="0" y="134184"/>
                  </a:lnTo>
                  <a:cubicBezTo>
                    <a:pt x="0" y="60076"/>
                    <a:pt x="60076" y="0"/>
                    <a:pt x="134184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4611" tIns="12305" rIns="24611" bIns="12305" anchorCtr="1"/>
            <a:lstStyle/>
            <a:p>
              <a:pPr algn="ctr" defTabSz="246273">
                <a:lnSpc>
                  <a:spcPct val="95000"/>
                </a:lnSpc>
                <a:spcBef>
                  <a:spcPct val="30000"/>
                </a:spcBef>
                <a:buClr>
                  <a:prstClr val="white"/>
                </a:buClr>
                <a:defRPr/>
              </a:pPr>
              <a:endParaRPr lang="en-US" sz="3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Light" panose="020B0604020202020204" charset="-18"/>
                <a:ea typeface="Arial" panose="020B0604020202020204" pitchFamily="34" charset="-128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8374864" y="2017066"/>
              <a:ext cx="696437" cy="188121"/>
            </a:xfrm>
            <a:custGeom>
              <a:avLst/>
              <a:gdLst>
                <a:gd name="connsiteX0" fmla="*/ 2016979 w 2454226"/>
                <a:gd name="connsiteY0" fmla="*/ 304100 h 662934"/>
                <a:gd name="connsiteX1" fmla="*/ 1995688 w 2454226"/>
                <a:gd name="connsiteY1" fmla="*/ 325391 h 662934"/>
                <a:gd name="connsiteX2" fmla="*/ 1995688 w 2454226"/>
                <a:gd name="connsiteY2" fmla="*/ 344074 h 662934"/>
                <a:gd name="connsiteX3" fmla="*/ 2016979 w 2454226"/>
                <a:gd name="connsiteY3" fmla="*/ 365365 h 662934"/>
                <a:gd name="connsiteX4" fmla="*/ 2286028 w 2454226"/>
                <a:gd name="connsiteY4" fmla="*/ 365365 h 662934"/>
                <a:gd name="connsiteX5" fmla="*/ 2307319 w 2454226"/>
                <a:gd name="connsiteY5" fmla="*/ 344074 h 662934"/>
                <a:gd name="connsiteX6" fmla="*/ 2307319 w 2454226"/>
                <a:gd name="connsiteY6" fmla="*/ 325391 h 662934"/>
                <a:gd name="connsiteX7" fmla="*/ 2286028 w 2454226"/>
                <a:gd name="connsiteY7" fmla="*/ 304100 h 662934"/>
                <a:gd name="connsiteX8" fmla="*/ 247961 w 2454226"/>
                <a:gd name="connsiteY8" fmla="*/ 262749 h 662934"/>
                <a:gd name="connsiteX9" fmla="*/ 362391 w 2454226"/>
                <a:gd name="connsiteY9" fmla="*/ 262749 h 662934"/>
                <a:gd name="connsiteX10" fmla="*/ 373861 w 2454226"/>
                <a:gd name="connsiteY10" fmla="*/ 274219 h 662934"/>
                <a:gd name="connsiteX11" fmla="*/ 373861 w 2454226"/>
                <a:gd name="connsiteY11" fmla="*/ 391527 h 662934"/>
                <a:gd name="connsiteX12" fmla="*/ 362391 w 2454226"/>
                <a:gd name="connsiteY12" fmla="*/ 402997 h 662934"/>
                <a:gd name="connsiteX13" fmla="*/ 247961 w 2454226"/>
                <a:gd name="connsiteY13" fmla="*/ 402997 h 662934"/>
                <a:gd name="connsiteX14" fmla="*/ 236491 w 2454226"/>
                <a:gd name="connsiteY14" fmla="*/ 391527 h 662934"/>
                <a:gd name="connsiteX15" fmla="*/ 236491 w 2454226"/>
                <a:gd name="connsiteY15" fmla="*/ 274219 h 662934"/>
                <a:gd name="connsiteX16" fmla="*/ 247961 w 2454226"/>
                <a:gd name="connsiteY16" fmla="*/ 262749 h 662934"/>
                <a:gd name="connsiteX17" fmla="*/ 1763188 w 2454226"/>
                <a:gd name="connsiteY17" fmla="*/ 227511 h 662934"/>
                <a:gd name="connsiteX18" fmla="*/ 1745650 w 2454226"/>
                <a:gd name="connsiteY18" fmla="*/ 245049 h 662934"/>
                <a:gd name="connsiteX19" fmla="*/ 1745650 w 2454226"/>
                <a:gd name="connsiteY19" fmla="*/ 424415 h 662934"/>
                <a:gd name="connsiteX20" fmla="*/ 1763188 w 2454226"/>
                <a:gd name="connsiteY20" fmla="*/ 441953 h 662934"/>
                <a:gd name="connsiteX21" fmla="*/ 1938153 w 2454226"/>
                <a:gd name="connsiteY21" fmla="*/ 441953 h 662934"/>
                <a:gd name="connsiteX22" fmla="*/ 1955691 w 2454226"/>
                <a:gd name="connsiteY22" fmla="*/ 424415 h 662934"/>
                <a:gd name="connsiteX23" fmla="*/ 1955691 w 2454226"/>
                <a:gd name="connsiteY23" fmla="*/ 245049 h 662934"/>
                <a:gd name="connsiteX24" fmla="*/ 1938153 w 2454226"/>
                <a:gd name="connsiteY24" fmla="*/ 227511 h 662934"/>
                <a:gd name="connsiteX25" fmla="*/ 1505517 w 2454226"/>
                <a:gd name="connsiteY25" fmla="*/ 227511 h 662934"/>
                <a:gd name="connsiteX26" fmla="*/ 1487979 w 2454226"/>
                <a:gd name="connsiteY26" fmla="*/ 245049 h 662934"/>
                <a:gd name="connsiteX27" fmla="*/ 1487979 w 2454226"/>
                <a:gd name="connsiteY27" fmla="*/ 424415 h 662934"/>
                <a:gd name="connsiteX28" fmla="*/ 1505517 w 2454226"/>
                <a:gd name="connsiteY28" fmla="*/ 441953 h 662934"/>
                <a:gd name="connsiteX29" fmla="*/ 1680482 w 2454226"/>
                <a:gd name="connsiteY29" fmla="*/ 441953 h 662934"/>
                <a:gd name="connsiteX30" fmla="*/ 1698020 w 2454226"/>
                <a:gd name="connsiteY30" fmla="*/ 424415 h 662934"/>
                <a:gd name="connsiteX31" fmla="*/ 1698020 w 2454226"/>
                <a:gd name="connsiteY31" fmla="*/ 245049 h 662934"/>
                <a:gd name="connsiteX32" fmla="*/ 1680482 w 2454226"/>
                <a:gd name="connsiteY32" fmla="*/ 227511 h 662934"/>
                <a:gd name="connsiteX33" fmla="*/ 1247847 w 2454226"/>
                <a:gd name="connsiteY33" fmla="*/ 227511 h 662934"/>
                <a:gd name="connsiteX34" fmla="*/ 1230309 w 2454226"/>
                <a:gd name="connsiteY34" fmla="*/ 245049 h 662934"/>
                <a:gd name="connsiteX35" fmla="*/ 1230309 w 2454226"/>
                <a:gd name="connsiteY35" fmla="*/ 424415 h 662934"/>
                <a:gd name="connsiteX36" fmla="*/ 1247847 w 2454226"/>
                <a:gd name="connsiteY36" fmla="*/ 441953 h 662934"/>
                <a:gd name="connsiteX37" fmla="*/ 1422812 w 2454226"/>
                <a:gd name="connsiteY37" fmla="*/ 441953 h 662934"/>
                <a:gd name="connsiteX38" fmla="*/ 1440350 w 2454226"/>
                <a:gd name="connsiteY38" fmla="*/ 424415 h 662934"/>
                <a:gd name="connsiteX39" fmla="*/ 1440350 w 2454226"/>
                <a:gd name="connsiteY39" fmla="*/ 245049 h 662934"/>
                <a:gd name="connsiteX40" fmla="*/ 1422812 w 2454226"/>
                <a:gd name="connsiteY40" fmla="*/ 227511 h 662934"/>
                <a:gd name="connsiteX41" fmla="*/ 990177 w 2454226"/>
                <a:gd name="connsiteY41" fmla="*/ 227511 h 662934"/>
                <a:gd name="connsiteX42" fmla="*/ 972639 w 2454226"/>
                <a:gd name="connsiteY42" fmla="*/ 245049 h 662934"/>
                <a:gd name="connsiteX43" fmla="*/ 972639 w 2454226"/>
                <a:gd name="connsiteY43" fmla="*/ 424415 h 662934"/>
                <a:gd name="connsiteX44" fmla="*/ 990177 w 2454226"/>
                <a:gd name="connsiteY44" fmla="*/ 441953 h 662934"/>
                <a:gd name="connsiteX45" fmla="*/ 1165142 w 2454226"/>
                <a:gd name="connsiteY45" fmla="*/ 441953 h 662934"/>
                <a:gd name="connsiteX46" fmla="*/ 1182680 w 2454226"/>
                <a:gd name="connsiteY46" fmla="*/ 424415 h 662934"/>
                <a:gd name="connsiteX47" fmla="*/ 1182680 w 2454226"/>
                <a:gd name="connsiteY47" fmla="*/ 245049 h 662934"/>
                <a:gd name="connsiteX48" fmla="*/ 1165142 w 2454226"/>
                <a:gd name="connsiteY48" fmla="*/ 227511 h 662934"/>
                <a:gd name="connsiteX49" fmla="*/ 732507 w 2454226"/>
                <a:gd name="connsiteY49" fmla="*/ 227511 h 662934"/>
                <a:gd name="connsiteX50" fmla="*/ 714969 w 2454226"/>
                <a:gd name="connsiteY50" fmla="*/ 245049 h 662934"/>
                <a:gd name="connsiteX51" fmla="*/ 714969 w 2454226"/>
                <a:gd name="connsiteY51" fmla="*/ 424415 h 662934"/>
                <a:gd name="connsiteX52" fmla="*/ 732507 w 2454226"/>
                <a:gd name="connsiteY52" fmla="*/ 441953 h 662934"/>
                <a:gd name="connsiteX53" fmla="*/ 907472 w 2454226"/>
                <a:gd name="connsiteY53" fmla="*/ 441953 h 662934"/>
                <a:gd name="connsiteX54" fmla="*/ 925010 w 2454226"/>
                <a:gd name="connsiteY54" fmla="*/ 424415 h 662934"/>
                <a:gd name="connsiteX55" fmla="*/ 925010 w 2454226"/>
                <a:gd name="connsiteY55" fmla="*/ 245049 h 662934"/>
                <a:gd name="connsiteX56" fmla="*/ 907472 w 2454226"/>
                <a:gd name="connsiteY56" fmla="*/ 227511 h 662934"/>
                <a:gd name="connsiteX57" fmla="*/ 474836 w 2454226"/>
                <a:gd name="connsiteY57" fmla="*/ 227511 h 662934"/>
                <a:gd name="connsiteX58" fmla="*/ 457298 w 2454226"/>
                <a:gd name="connsiteY58" fmla="*/ 245049 h 662934"/>
                <a:gd name="connsiteX59" fmla="*/ 457298 w 2454226"/>
                <a:gd name="connsiteY59" fmla="*/ 424415 h 662934"/>
                <a:gd name="connsiteX60" fmla="*/ 474836 w 2454226"/>
                <a:gd name="connsiteY60" fmla="*/ 441953 h 662934"/>
                <a:gd name="connsiteX61" fmla="*/ 649801 w 2454226"/>
                <a:gd name="connsiteY61" fmla="*/ 441953 h 662934"/>
                <a:gd name="connsiteX62" fmla="*/ 667339 w 2454226"/>
                <a:gd name="connsiteY62" fmla="*/ 424415 h 662934"/>
                <a:gd name="connsiteX63" fmla="*/ 667339 w 2454226"/>
                <a:gd name="connsiteY63" fmla="*/ 245049 h 662934"/>
                <a:gd name="connsiteX64" fmla="*/ 649801 w 2454226"/>
                <a:gd name="connsiteY64" fmla="*/ 227511 h 662934"/>
                <a:gd name="connsiteX65" fmla="*/ 217166 w 2454226"/>
                <a:gd name="connsiteY65" fmla="*/ 227511 h 662934"/>
                <a:gd name="connsiteX66" fmla="*/ 199628 w 2454226"/>
                <a:gd name="connsiteY66" fmla="*/ 245049 h 662934"/>
                <a:gd name="connsiteX67" fmla="*/ 199628 w 2454226"/>
                <a:gd name="connsiteY67" fmla="*/ 424415 h 662934"/>
                <a:gd name="connsiteX68" fmla="*/ 217166 w 2454226"/>
                <a:gd name="connsiteY68" fmla="*/ 441953 h 662934"/>
                <a:gd name="connsiteX69" fmla="*/ 392131 w 2454226"/>
                <a:gd name="connsiteY69" fmla="*/ 441953 h 662934"/>
                <a:gd name="connsiteX70" fmla="*/ 409669 w 2454226"/>
                <a:gd name="connsiteY70" fmla="*/ 424415 h 662934"/>
                <a:gd name="connsiteX71" fmla="*/ 409669 w 2454226"/>
                <a:gd name="connsiteY71" fmla="*/ 245049 h 662934"/>
                <a:gd name="connsiteX72" fmla="*/ 392131 w 2454226"/>
                <a:gd name="connsiteY72" fmla="*/ 227511 h 662934"/>
                <a:gd name="connsiteX73" fmla="*/ 134184 w 2454226"/>
                <a:gd name="connsiteY73" fmla="*/ 0 h 662934"/>
                <a:gd name="connsiteX74" fmla="*/ 2320042 w 2454226"/>
                <a:gd name="connsiteY74" fmla="*/ 0 h 662934"/>
                <a:gd name="connsiteX75" fmla="*/ 2454226 w 2454226"/>
                <a:gd name="connsiteY75" fmla="*/ 134184 h 662934"/>
                <a:gd name="connsiteX76" fmla="*/ 2454226 w 2454226"/>
                <a:gd name="connsiteY76" fmla="*/ 528750 h 662934"/>
                <a:gd name="connsiteX77" fmla="*/ 2320042 w 2454226"/>
                <a:gd name="connsiteY77" fmla="*/ 662934 h 662934"/>
                <a:gd name="connsiteX78" fmla="*/ 134184 w 2454226"/>
                <a:gd name="connsiteY78" fmla="*/ 662934 h 662934"/>
                <a:gd name="connsiteX79" fmla="*/ 0 w 2454226"/>
                <a:gd name="connsiteY79" fmla="*/ 528750 h 662934"/>
                <a:gd name="connsiteX80" fmla="*/ 0 w 2454226"/>
                <a:gd name="connsiteY80" fmla="*/ 134184 h 662934"/>
                <a:gd name="connsiteX81" fmla="*/ 134184 w 2454226"/>
                <a:gd name="connsiteY81" fmla="*/ 0 h 66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454226" h="662934">
                  <a:moveTo>
                    <a:pt x="2016979" y="304100"/>
                  </a:moveTo>
                  <a:cubicBezTo>
                    <a:pt x="2005220" y="304100"/>
                    <a:pt x="1995688" y="313632"/>
                    <a:pt x="1995688" y="325391"/>
                  </a:cubicBezTo>
                  <a:lnTo>
                    <a:pt x="1995688" y="344074"/>
                  </a:lnTo>
                  <a:cubicBezTo>
                    <a:pt x="1995688" y="355833"/>
                    <a:pt x="2005220" y="365365"/>
                    <a:pt x="2016979" y="365365"/>
                  </a:cubicBezTo>
                  <a:lnTo>
                    <a:pt x="2286028" y="365365"/>
                  </a:lnTo>
                  <a:cubicBezTo>
                    <a:pt x="2297787" y="365365"/>
                    <a:pt x="2307319" y="355833"/>
                    <a:pt x="2307319" y="344074"/>
                  </a:cubicBezTo>
                  <a:lnTo>
                    <a:pt x="2307319" y="325391"/>
                  </a:lnTo>
                  <a:cubicBezTo>
                    <a:pt x="2307319" y="313632"/>
                    <a:pt x="2297787" y="304100"/>
                    <a:pt x="2286028" y="304100"/>
                  </a:cubicBezTo>
                  <a:close/>
                  <a:moveTo>
                    <a:pt x="247961" y="262749"/>
                  </a:moveTo>
                  <a:lnTo>
                    <a:pt x="362391" y="262749"/>
                  </a:lnTo>
                  <a:cubicBezTo>
                    <a:pt x="368726" y="262749"/>
                    <a:pt x="373861" y="267884"/>
                    <a:pt x="373861" y="274219"/>
                  </a:cubicBezTo>
                  <a:lnTo>
                    <a:pt x="373861" y="391527"/>
                  </a:lnTo>
                  <a:cubicBezTo>
                    <a:pt x="373861" y="397862"/>
                    <a:pt x="368726" y="402997"/>
                    <a:pt x="362391" y="402997"/>
                  </a:cubicBezTo>
                  <a:lnTo>
                    <a:pt x="247961" y="402997"/>
                  </a:lnTo>
                  <a:cubicBezTo>
                    <a:pt x="241626" y="402997"/>
                    <a:pt x="236491" y="397862"/>
                    <a:pt x="236491" y="391527"/>
                  </a:cubicBezTo>
                  <a:lnTo>
                    <a:pt x="236491" y="274219"/>
                  </a:lnTo>
                  <a:cubicBezTo>
                    <a:pt x="236491" y="267884"/>
                    <a:pt x="241626" y="262749"/>
                    <a:pt x="247961" y="262749"/>
                  </a:cubicBezTo>
                  <a:close/>
                  <a:moveTo>
                    <a:pt x="1763188" y="227511"/>
                  </a:moveTo>
                  <a:cubicBezTo>
                    <a:pt x="1753502" y="227511"/>
                    <a:pt x="1745650" y="235363"/>
                    <a:pt x="1745650" y="245049"/>
                  </a:cubicBezTo>
                  <a:lnTo>
                    <a:pt x="1745650" y="424415"/>
                  </a:lnTo>
                  <a:cubicBezTo>
                    <a:pt x="1745650" y="434101"/>
                    <a:pt x="1753502" y="441953"/>
                    <a:pt x="1763188" y="441953"/>
                  </a:cubicBezTo>
                  <a:lnTo>
                    <a:pt x="1938153" y="441953"/>
                  </a:lnTo>
                  <a:cubicBezTo>
                    <a:pt x="1947839" y="441953"/>
                    <a:pt x="1955691" y="434101"/>
                    <a:pt x="1955691" y="424415"/>
                  </a:cubicBezTo>
                  <a:lnTo>
                    <a:pt x="1955691" y="245049"/>
                  </a:lnTo>
                  <a:cubicBezTo>
                    <a:pt x="1955691" y="235363"/>
                    <a:pt x="1947839" y="227511"/>
                    <a:pt x="1938153" y="227511"/>
                  </a:cubicBezTo>
                  <a:close/>
                  <a:moveTo>
                    <a:pt x="1505517" y="227511"/>
                  </a:moveTo>
                  <a:cubicBezTo>
                    <a:pt x="1495831" y="227511"/>
                    <a:pt x="1487979" y="235363"/>
                    <a:pt x="1487979" y="245049"/>
                  </a:cubicBezTo>
                  <a:lnTo>
                    <a:pt x="1487979" y="424415"/>
                  </a:lnTo>
                  <a:cubicBezTo>
                    <a:pt x="1487979" y="434101"/>
                    <a:pt x="1495831" y="441953"/>
                    <a:pt x="1505517" y="441953"/>
                  </a:cubicBezTo>
                  <a:lnTo>
                    <a:pt x="1680482" y="441953"/>
                  </a:lnTo>
                  <a:cubicBezTo>
                    <a:pt x="1690168" y="441953"/>
                    <a:pt x="1698020" y="434101"/>
                    <a:pt x="1698020" y="424415"/>
                  </a:cubicBezTo>
                  <a:lnTo>
                    <a:pt x="1698020" y="245049"/>
                  </a:lnTo>
                  <a:cubicBezTo>
                    <a:pt x="1698020" y="235363"/>
                    <a:pt x="1690168" y="227511"/>
                    <a:pt x="1680482" y="227511"/>
                  </a:cubicBezTo>
                  <a:close/>
                  <a:moveTo>
                    <a:pt x="1247847" y="227511"/>
                  </a:moveTo>
                  <a:cubicBezTo>
                    <a:pt x="1238161" y="227511"/>
                    <a:pt x="1230309" y="235363"/>
                    <a:pt x="1230309" y="245049"/>
                  </a:cubicBezTo>
                  <a:lnTo>
                    <a:pt x="1230309" y="424415"/>
                  </a:lnTo>
                  <a:cubicBezTo>
                    <a:pt x="1230309" y="434101"/>
                    <a:pt x="1238161" y="441953"/>
                    <a:pt x="1247847" y="441953"/>
                  </a:cubicBezTo>
                  <a:lnTo>
                    <a:pt x="1422812" y="441953"/>
                  </a:lnTo>
                  <a:cubicBezTo>
                    <a:pt x="1432498" y="441953"/>
                    <a:pt x="1440350" y="434101"/>
                    <a:pt x="1440350" y="424415"/>
                  </a:cubicBezTo>
                  <a:lnTo>
                    <a:pt x="1440350" y="245049"/>
                  </a:lnTo>
                  <a:cubicBezTo>
                    <a:pt x="1440350" y="235363"/>
                    <a:pt x="1432498" y="227511"/>
                    <a:pt x="1422812" y="227511"/>
                  </a:cubicBezTo>
                  <a:close/>
                  <a:moveTo>
                    <a:pt x="990177" y="227511"/>
                  </a:moveTo>
                  <a:cubicBezTo>
                    <a:pt x="980491" y="227511"/>
                    <a:pt x="972639" y="235363"/>
                    <a:pt x="972639" y="245049"/>
                  </a:cubicBezTo>
                  <a:lnTo>
                    <a:pt x="972639" y="424415"/>
                  </a:lnTo>
                  <a:cubicBezTo>
                    <a:pt x="972639" y="434101"/>
                    <a:pt x="980491" y="441953"/>
                    <a:pt x="990177" y="441953"/>
                  </a:cubicBezTo>
                  <a:lnTo>
                    <a:pt x="1165142" y="441953"/>
                  </a:lnTo>
                  <a:cubicBezTo>
                    <a:pt x="1174828" y="441953"/>
                    <a:pt x="1182680" y="434101"/>
                    <a:pt x="1182680" y="424415"/>
                  </a:cubicBezTo>
                  <a:lnTo>
                    <a:pt x="1182680" y="245049"/>
                  </a:lnTo>
                  <a:cubicBezTo>
                    <a:pt x="1182680" y="235363"/>
                    <a:pt x="1174828" y="227511"/>
                    <a:pt x="1165142" y="227511"/>
                  </a:cubicBezTo>
                  <a:close/>
                  <a:moveTo>
                    <a:pt x="732507" y="227511"/>
                  </a:moveTo>
                  <a:cubicBezTo>
                    <a:pt x="722821" y="227511"/>
                    <a:pt x="714969" y="235363"/>
                    <a:pt x="714969" y="245049"/>
                  </a:cubicBezTo>
                  <a:lnTo>
                    <a:pt x="714969" y="424415"/>
                  </a:lnTo>
                  <a:cubicBezTo>
                    <a:pt x="714969" y="434101"/>
                    <a:pt x="722821" y="441953"/>
                    <a:pt x="732507" y="441953"/>
                  </a:cubicBezTo>
                  <a:lnTo>
                    <a:pt x="907472" y="441953"/>
                  </a:lnTo>
                  <a:cubicBezTo>
                    <a:pt x="917158" y="441953"/>
                    <a:pt x="925010" y="434101"/>
                    <a:pt x="925010" y="424415"/>
                  </a:cubicBezTo>
                  <a:lnTo>
                    <a:pt x="925010" y="245049"/>
                  </a:lnTo>
                  <a:cubicBezTo>
                    <a:pt x="925010" y="235363"/>
                    <a:pt x="917158" y="227511"/>
                    <a:pt x="907472" y="227511"/>
                  </a:cubicBezTo>
                  <a:close/>
                  <a:moveTo>
                    <a:pt x="474836" y="227511"/>
                  </a:moveTo>
                  <a:cubicBezTo>
                    <a:pt x="465150" y="227511"/>
                    <a:pt x="457298" y="235363"/>
                    <a:pt x="457298" y="245049"/>
                  </a:cubicBezTo>
                  <a:lnTo>
                    <a:pt x="457298" y="424415"/>
                  </a:lnTo>
                  <a:cubicBezTo>
                    <a:pt x="457298" y="434101"/>
                    <a:pt x="465150" y="441953"/>
                    <a:pt x="474836" y="441953"/>
                  </a:cubicBezTo>
                  <a:lnTo>
                    <a:pt x="649801" y="441953"/>
                  </a:lnTo>
                  <a:cubicBezTo>
                    <a:pt x="659487" y="441953"/>
                    <a:pt x="667339" y="434101"/>
                    <a:pt x="667339" y="424415"/>
                  </a:cubicBezTo>
                  <a:lnTo>
                    <a:pt x="667339" y="245049"/>
                  </a:lnTo>
                  <a:cubicBezTo>
                    <a:pt x="667339" y="235363"/>
                    <a:pt x="659487" y="227511"/>
                    <a:pt x="649801" y="227511"/>
                  </a:cubicBezTo>
                  <a:close/>
                  <a:moveTo>
                    <a:pt x="217166" y="227511"/>
                  </a:moveTo>
                  <a:cubicBezTo>
                    <a:pt x="207480" y="227511"/>
                    <a:pt x="199628" y="235363"/>
                    <a:pt x="199628" y="245049"/>
                  </a:cubicBezTo>
                  <a:lnTo>
                    <a:pt x="199628" y="424415"/>
                  </a:lnTo>
                  <a:cubicBezTo>
                    <a:pt x="199628" y="434101"/>
                    <a:pt x="207480" y="441953"/>
                    <a:pt x="217166" y="441953"/>
                  </a:cubicBezTo>
                  <a:lnTo>
                    <a:pt x="392131" y="441953"/>
                  </a:lnTo>
                  <a:cubicBezTo>
                    <a:pt x="401817" y="441953"/>
                    <a:pt x="409669" y="434101"/>
                    <a:pt x="409669" y="424415"/>
                  </a:cubicBezTo>
                  <a:lnTo>
                    <a:pt x="409669" y="245049"/>
                  </a:lnTo>
                  <a:cubicBezTo>
                    <a:pt x="409669" y="235363"/>
                    <a:pt x="401817" y="227511"/>
                    <a:pt x="392131" y="227511"/>
                  </a:cubicBezTo>
                  <a:close/>
                  <a:moveTo>
                    <a:pt x="134184" y="0"/>
                  </a:moveTo>
                  <a:lnTo>
                    <a:pt x="2320042" y="0"/>
                  </a:lnTo>
                  <a:cubicBezTo>
                    <a:pt x="2394150" y="0"/>
                    <a:pt x="2454226" y="60076"/>
                    <a:pt x="2454226" y="134184"/>
                  </a:cubicBezTo>
                  <a:lnTo>
                    <a:pt x="2454226" y="528750"/>
                  </a:lnTo>
                  <a:cubicBezTo>
                    <a:pt x="2454226" y="602858"/>
                    <a:pt x="2394150" y="662934"/>
                    <a:pt x="2320042" y="662934"/>
                  </a:cubicBezTo>
                  <a:lnTo>
                    <a:pt x="134184" y="662934"/>
                  </a:lnTo>
                  <a:cubicBezTo>
                    <a:pt x="60076" y="662934"/>
                    <a:pt x="0" y="602858"/>
                    <a:pt x="0" y="528750"/>
                  </a:cubicBezTo>
                  <a:lnTo>
                    <a:pt x="0" y="134184"/>
                  </a:lnTo>
                  <a:cubicBezTo>
                    <a:pt x="0" y="60076"/>
                    <a:pt x="60076" y="0"/>
                    <a:pt x="134184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4611" tIns="12305" rIns="24611" bIns="12305" anchorCtr="1"/>
            <a:lstStyle/>
            <a:p>
              <a:pPr algn="ctr" defTabSz="246273">
                <a:lnSpc>
                  <a:spcPct val="95000"/>
                </a:lnSpc>
                <a:spcBef>
                  <a:spcPct val="30000"/>
                </a:spcBef>
                <a:buClr>
                  <a:prstClr val="white"/>
                </a:buClr>
                <a:defRPr/>
              </a:pPr>
              <a:endParaRPr lang="en-US" sz="3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Light" panose="020B0604020202020204" charset="-18"/>
                <a:ea typeface="Arial" panose="020B0604020202020204" pitchFamily="34" charset="-128"/>
              </a:endParaRPr>
            </a:p>
          </p:txBody>
        </p:sp>
      </p:grpSp>
      <p:grpSp>
        <p:nvGrpSpPr>
          <p:cNvPr id="24" name="Group 44"/>
          <p:cNvGrpSpPr>
            <a:grpSpLocks/>
          </p:cNvGrpSpPr>
          <p:nvPr/>
        </p:nvGrpSpPr>
        <p:grpSpPr bwMode="auto">
          <a:xfrm>
            <a:off x="1619507" y="2372469"/>
            <a:ext cx="787499" cy="860756"/>
            <a:chOff x="1387661" y="1392612"/>
            <a:chExt cx="794905" cy="8401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email">
              <a:duotone>
                <a:srgbClr val="00AEE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323" y="1680851"/>
              <a:ext cx="167716" cy="2206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email">
              <a:duotone>
                <a:srgbClr val="00AEE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3702" y="1990418"/>
              <a:ext cx="228864" cy="22060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email">
              <a:duotone>
                <a:srgbClr val="00AEE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7356" y="1713620"/>
              <a:ext cx="161557" cy="20200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email">
              <a:duotone>
                <a:srgbClr val="00AEE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3962" y="1428858"/>
              <a:ext cx="138642" cy="191391"/>
            </a:xfrm>
            <a:prstGeom prst="rect">
              <a:avLst/>
            </a:prstGeom>
          </p:spPr>
        </p:pic>
        <p:grpSp>
          <p:nvGrpSpPr>
            <p:cNvPr id="29" name="Group 48"/>
            <p:cNvGrpSpPr>
              <a:grpSpLocks noChangeAspect="1"/>
            </p:cNvGrpSpPr>
            <p:nvPr/>
          </p:nvGrpSpPr>
          <p:grpSpPr bwMode="auto">
            <a:xfrm>
              <a:off x="1411215" y="1990415"/>
              <a:ext cx="178980" cy="242348"/>
              <a:chOff x="4188" y="984"/>
              <a:chExt cx="450" cy="598"/>
            </a:xfrm>
            <a:solidFill>
              <a:sysClr val="window" lastClr="FFFFFF"/>
            </a:solidFill>
          </p:grpSpPr>
          <p:sp>
            <p:nvSpPr>
              <p:cNvPr id="33" name="Freeform 49"/>
              <p:cNvSpPr>
                <a:spLocks noEditPoints="1"/>
              </p:cNvSpPr>
              <p:nvPr/>
            </p:nvSpPr>
            <p:spPr bwMode="auto">
              <a:xfrm>
                <a:off x="4188" y="984"/>
                <a:ext cx="450" cy="494"/>
              </a:xfrm>
              <a:custGeom>
                <a:avLst/>
                <a:gdLst>
                  <a:gd name="T0" fmla="*/ 186 w 187"/>
                  <a:gd name="T1" fmla="*/ 89 h 207"/>
                  <a:gd name="T2" fmla="*/ 187 w 187"/>
                  <a:gd name="T3" fmla="*/ 98 h 207"/>
                  <a:gd name="T4" fmla="*/ 120 w 187"/>
                  <a:gd name="T5" fmla="*/ 125 h 207"/>
                  <a:gd name="T6" fmla="*/ 84 w 187"/>
                  <a:gd name="T7" fmla="*/ 123 h 207"/>
                  <a:gd name="T8" fmla="*/ 78 w 187"/>
                  <a:gd name="T9" fmla="*/ 114 h 207"/>
                  <a:gd name="T10" fmla="*/ 62 w 187"/>
                  <a:gd name="T11" fmla="*/ 114 h 207"/>
                  <a:gd name="T12" fmla="*/ 21 w 187"/>
                  <a:gd name="T13" fmla="*/ 207 h 207"/>
                  <a:gd name="T14" fmla="*/ 12 w 187"/>
                  <a:gd name="T15" fmla="*/ 204 h 207"/>
                  <a:gd name="T16" fmla="*/ 22 w 187"/>
                  <a:gd name="T17" fmla="*/ 132 h 207"/>
                  <a:gd name="T18" fmla="*/ 42 w 187"/>
                  <a:gd name="T19" fmla="*/ 102 h 207"/>
                  <a:gd name="T20" fmla="*/ 55 w 187"/>
                  <a:gd name="T21" fmla="*/ 101 h 207"/>
                  <a:gd name="T22" fmla="*/ 61 w 187"/>
                  <a:gd name="T23" fmla="*/ 89 h 207"/>
                  <a:gd name="T24" fmla="*/ 0 w 187"/>
                  <a:gd name="T25" fmla="*/ 5 h 207"/>
                  <a:gd name="T26" fmla="*/ 7 w 187"/>
                  <a:gd name="T27" fmla="*/ 0 h 207"/>
                  <a:gd name="T28" fmla="*/ 65 w 187"/>
                  <a:gd name="T29" fmla="*/ 44 h 207"/>
                  <a:gd name="T30" fmla="*/ 81 w 187"/>
                  <a:gd name="T31" fmla="*/ 76 h 207"/>
                  <a:gd name="T32" fmla="*/ 75 w 187"/>
                  <a:gd name="T33" fmla="*/ 87 h 207"/>
                  <a:gd name="T34" fmla="*/ 82 w 187"/>
                  <a:gd name="T35" fmla="*/ 92 h 207"/>
                  <a:gd name="T36" fmla="*/ 85 w 187"/>
                  <a:gd name="T37" fmla="*/ 99 h 207"/>
                  <a:gd name="T38" fmla="*/ 186 w 187"/>
                  <a:gd name="T39" fmla="*/ 89 h 207"/>
                  <a:gd name="T40" fmla="*/ 73 w 187"/>
                  <a:gd name="T41" fmla="*/ 106 h 207"/>
                  <a:gd name="T42" fmla="*/ 75 w 187"/>
                  <a:gd name="T43" fmla="*/ 97 h 207"/>
                  <a:gd name="T44" fmla="*/ 66 w 187"/>
                  <a:gd name="T45" fmla="*/ 96 h 207"/>
                  <a:gd name="T46" fmla="*/ 65 w 187"/>
                  <a:gd name="T47" fmla="*/ 105 h 207"/>
                  <a:gd name="T48" fmla="*/ 73 w 187"/>
                  <a:gd name="T49" fmla="*/ 10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7" h="207">
                    <a:moveTo>
                      <a:pt x="186" y="89"/>
                    </a:moveTo>
                    <a:cubicBezTo>
                      <a:pt x="187" y="98"/>
                      <a:pt x="187" y="98"/>
                      <a:pt x="187" y="98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73" y="117"/>
                      <a:pt x="67" y="117"/>
                      <a:pt x="62" y="114"/>
                    </a:cubicBezTo>
                    <a:cubicBezTo>
                      <a:pt x="21" y="207"/>
                      <a:pt x="21" y="207"/>
                      <a:pt x="21" y="207"/>
                    </a:cubicBezTo>
                    <a:cubicBezTo>
                      <a:pt x="12" y="204"/>
                      <a:pt x="12" y="204"/>
                      <a:pt x="12" y="204"/>
                    </a:cubicBezTo>
                    <a:cubicBezTo>
                      <a:pt x="22" y="132"/>
                      <a:pt x="22" y="132"/>
                      <a:pt x="22" y="13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5" y="97"/>
                      <a:pt x="57" y="92"/>
                      <a:pt x="61" y="8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8" y="88"/>
                      <a:pt x="80" y="90"/>
                      <a:pt x="82" y="92"/>
                    </a:cubicBezTo>
                    <a:cubicBezTo>
                      <a:pt x="84" y="95"/>
                      <a:pt x="85" y="97"/>
                      <a:pt x="85" y="99"/>
                    </a:cubicBezTo>
                    <a:lnTo>
                      <a:pt x="186" y="89"/>
                    </a:lnTo>
                    <a:close/>
                    <a:moveTo>
                      <a:pt x="73" y="106"/>
                    </a:moveTo>
                    <a:cubicBezTo>
                      <a:pt x="76" y="104"/>
                      <a:pt x="77" y="100"/>
                      <a:pt x="75" y="97"/>
                    </a:cubicBezTo>
                    <a:cubicBezTo>
                      <a:pt x="73" y="95"/>
                      <a:pt x="69" y="94"/>
                      <a:pt x="66" y="96"/>
                    </a:cubicBezTo>
                    <a:cubicBezTo>
                      <a:pt x="64" y="98"/>
                      <a:pt x="63" y="102"/>
                      <a:pt x="65" y="105"/>
                    </a:cubicBezTo>
                    <a:cubicBezTo>
                      <a:pt x="67" y="107"/>
                      <a:pt x="71" y="108"/>
                      <a:pt x="7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7625" tIns="23813" rIns="47625" bIns="23813"/>
              <a:lstStyle/>
              <a:p>
                <a:pPr>
                  <a:defRPr/>
                </a:pPr>
                <a:endParaRPr lang="en-US" sz="1050" kern="0">
                  <a:solidFill>
                    <a:prstClr val="white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4" name="Freeform 50"/>
              <p:cNvSpPr>
                <a:spLocks/>
              </p:cNvSpPr>
              <p:nvPr/>
            </p:nvSpPr>
            <p:spPr bwMode="auto">
              <a:xfrm>
                <a:off x="4318" y="1273"/>
                <a:ext cx="114" cy="309"/>
              </a:xfrm>
              <a:custGeom>
                <a:avLst/>
                <a:gdLst>
                  <a:gd name="T0" fmla="*/ 113 w 113"/>
                  <a:gd name="T1" fmla="*/ 159 h 170"/>
                  <a:gd name="T2" fmla="*/ 113 w 113"/>
                  <a:gd name="T3" fmla="*/ 170 h 170"/>
                  <a:gd name="T4" fmla="*/ 0 w 113"/>
                  <a:gd name="T5" fmla="*/ 170 h 170"/>
                  <a:gd name="T6" fmla="*/ 0 w 113"/>
                  <a:gd name="T7" fmla="*/ 159 h 170"/>
                  <a:gd name="T8" fmla="*/ 20 w 113"/>
                  <a:gd name="T9" fmla="*/ 140 h 170"/>
                  <a:gd name="T10" fmla="*/ 42 w 113"/>
                  <a:gd name="T11" fmla="*/ 140 h 170"/>
                  <a:gd name="T12" fmla="*/ 47 w 113"/>
                  <a:gd name="T13" fmla="*/ 23 h 170"/>
                  <a:gd name="T14" fmla="*/ 51 w 113"/>
                  <a:gd name="T15" fmla="*/ 23 h 170"/>
                  <a:gd name="T16" fmla="*/ 51 w 113"/>
                  <a:gd name="T17" fmla="*/ 5 h 170"/>
                  <a:gd name="T18" fmla="*/ 57 w 113"/>
                  <a:gd name="T19" fmla="*/ 0 h 170"/>
                  <a:gd name="T20" fmla="*/ 62 w 113"/>
                  <a:gd name="T21" fmla="*/ 5 h 170"/>
                  <a:gd name="T22" fmla="*/ 62 w 113"/>
                  <a:gd name="T23" fmla="*/ 23 h 170"/>
                  <a:gd name="T24" fmla="*/ 66 w 113"/>
                  <a:gd name="T25" fmla="*/ 23 h 170"/>
                  <a:gd name="T26" fmla="*/ 72 w 113"/>
                  <a:gd name="T27" fmla="*/ 140 h 170"/>
                  <a:gd name="T28" fmla="*/ 94 w 113"/>
                  <a:gd name="T29" fmla="*/ 140 h 170"/>
                  <a:gd name="T30" fmla="*/ 113 w 113"/>
                  <a:gd name="T31" fmla="*/ 159 h 170"/>
                  <a:gd name="connsiteX0" fmla="*/ 10000 w 10000"/>
                  <a:gd name="connsiteY0" fmla="*/ 9353 h 10000"/>
                  <a:gd name="connsiteX1" fmla="*/ 10000 w 10000"/>
                  <a:gd name="connsiteY1" fmla="*/ 10000 h 10000"/>
                  <a:gd name="connsiteX2" fmla="*/ 0 w 10000"/>
                  <a:gd name="connsiteY2" fmla="*/ 10000 h 10000"/>
                  <a:gd name="connsiteX3" fmla="*/ 0 w 10000"/>
                  <a:gd name="connsiteY3" fmla="*/ 9353 h 10000"/>
                  <a:gd name="connsiteX4" fmla="*/ 1770 w 10000"/>
                  <a:gd name="connsiteY4" fmla="*/ 8235 h 10000"/>
                  <a:gd name="connsiteX5" fmla="*/ 3717 w 10000"/>
                  <a:gd name="connsiteY5" fmla="*/ 8235 h 10000"/>
                  <a:gd name="connsiteX6" fmla="*/ 4159 w 10000"/>
                  <a:gd name="connsiteY6" fmla="*/ 1353 h 10000"/>
                  <a:gd name="connsiteX7" fmla="*/ 4513 w 10000"/>
                  <a:gd name="connsiteY7" fmla="*/ 1353 h 10000"/>
                  <a:gd name="connsiteX8" fmla="*/ 4513 w 10000"/>
                  <a:gd name="connsiteY8" fmla="*/ 294 h 10000"/>
                  <a:gd name="connsiteX9" fmla="*/ 5044 w 10000"/>
                  <a:gd name="connsiteY9" fmla="*/ 0 h 10000"/>
                  <a:gd name="connsiteX10" fmla="*/ 5487 w 10000"/>
                  <a:gd name="connsiteY10" fmla="*/ 294 h 10000"/>
                  <a:gd name="connsiteX11" fmla="*/ 5487 w 10000"/>
                  <a:gd name="connsiteY11" fmla="*/ 1353 h 10000"/>
                  <a:gd name="connsiteX12" fmla="*/ 5841 w 10000"/>
                  <a:gd name="connsiteY12" fmla="*/ 1353 h 10000"/>
                  <a:gd name="connsiteX13" fmla="*/ 6372 w 10000"/>
                  <a:gd name="connsiteY13" fmla="*/ 8235 h 10000"/>
                  <a:gd name="connsiteX14" fmla="*/ 10000 w 10000"/>
                  <a:gd name="connsiteY14" fmla="*/ 9353 h 10000"/>
                  <a:gd name="connsiteX0" fmla="*/ 10275 w 10275"/>
                  <a:gd name="connsiteY0" fmla="*/ 9353 h 10000"/>
                  <a:gd name="connsiteX1" fmla="*/ 10275 w 10275"/>
                  <a:gd name="connsiteY1" fmla="*/ 10000 h 10000"/>
                  <a:gd name="connsiteX2" fmla="*/ 275 w 10275"/>
                  <a:gd name="connsiteY2" fmla="*/ 10000 h 10000"/>
                  <a:gd name="connsiteX3" fmla="*/ 275 w 10275"/>
                  <a:gd name="connsiteY3" fmla="*/ 9353 h 10000"/>
                  <a:gd name="connsiteX4" fmla="*/ 3992 w 10275"/>
                  <a:gd name="connsiteY4" fmla="*/ 8235 h 10000"/>
                  <a:gd name="connsiteX5" fmla="*/ 4434 w 10275"/>
                  <a:gd name="connsiteY5" fmla="*/ 1353 h 10000"/>
                  <a:gd name="connsiteX6" fmla="*/ 4788 w 10275"/>
                  <a:gd name="connsiteY6" fmla="*/ 1353 h 10000"/>
                  <a:gd name="connsiteX7" fmla="*/ 4788 w 10275"/>
                  <a:gd name="connsiteY7" fmla="*/ 294 h 10000"/>
                  <a:gd name="connsiteX8" fmla="*/ 5319 w 10275"/>
                  <a:gd name="connsiteY8" fmla="*/ 0 h 10000"/>
                  <a:gd name="connsiteX9" fmla="*/ 5762 w 10275"/>
                  <a:gd name="connsiteY9" fmla="*/ 294 h 10000"/>
                  <a:gd name="connsiteX10" fmla="*/ 5762 w 10275"/>
                  <a:gd name="connsiteY10" fmla="*/ 1353 h 10000"/>
                  <a:gd name="connsiteX11" fmla="*/ 6116 w 10275"/>
                  <a:gd name="connsiteY11" fmla="*/ 1353 h 10000"/>
                  <a:gd name="connsiteX12" fmla="*/ 6647 w 10275"/>
                  <a:gd name="connsiteY12" fmla="*/ 8235 h 10000"/>
                  <a:gd name="connsiteX13" fmla="*/ 10275 w 10275"/>
                  <a:gd name="connsiteY13" fmla="*/ 9353 h 10000"/>
                  <a:gd name="connsiteX0" fmla="*/ 6647 w 10275"/>
                  <a:gd name="connsiteY0" fmla="*/ 8235 h 10000"/>
                  <a:gd name="connsiteX1" fmla="*/ 10275 w 10275"/>
                  <a:gd name="connsiteY1" fmla="*/ 10000 h 10000"/>
                  <a:gd name="connsiteX2" fmla="*/ 275 w 10275"/>
                  <a:gd name="connsiteY2" fmla="*/ 10000 h 10000"/>
                  <a:gd name="connsiteX3" fmla="*/ 275 w 10275"/>
                  <a:gd name="connsiteY3" fmla="*/ 9353 h 10000"/>
                  <a:gd name="connsiteX4" fmla="*/ 3992 w 10275"/>
                  <a:gd name="connsiteY4" fmla="*/ 8235 h 10000"/>
                  <a:gd name="connsiteX5" fmla="*/ 4434 w 10275"/>
                  <a:gd name="connsiteY5" fmla="*/ 1353 h 10000"/>
                  <a:gd name="connsiteX6" fmla="*/ 4788 w 10275"/>
                  <a:gd name="connsiteY6" fmla="*/ 1353 h 10000"/>
                  <a:gd name="connsiteX7" fmla="*/ 4788 w 10275"/>
                  <a:gd name="connsiteY7" fmla="*/ 294 h 10000"/>
                  <a:gd name="connsiteX8" fmla="*/ 5319 w 10275"/>
                  <a:gd name="connsiteY8" fmla="*/ 0 h 10000"/>
                  <a:gd name="connsiteX9" fmla="*/ 5762 w 10275"/>
                  <a:gd name="connsiteY9" fmla="*/ 294 h 10000"/>
                  <a:gd name="connsiteX10" fmla="*/ 5762 w 10275"/>
                  <a:gd name="connsiteY10" fmla="*/ 1353 h 10000"/>
                  <a:gd name="connsiteX11" fmla="*/ 6116 w 10275"/>
                  <a:gd name="connsiteY11" fmla="*/ 1353 h 10000"/>
                  <a:gd name="connsiteX12" fmla="*/ 6647 w 10275"/>
                  <a:gd name="connsiteY12" fmla="*/ 8235 h 10000"/>
                  <a:gd name="connsiteX0" fmla="*/ 6544 w 10172"/>
                  <a:gd name="connsiteY0" fmla="*/ 8235 h 10130"/>
                  <a:gd name="connsiteX1" fmla="*/ 10172 w 10172"/>
                  <a:gd name="connsiteY1" fmla="*/ 10000 h 10130"/>
                  <a:gd name="connsiteX2" fmla="*/ 172 w 10172"/>
                  <a:gd name="connsiteY2" fmla="*/ 10000 h 10130"/>
                  <a:gd name="connsiteX3" fmla="*/ 3889 w 10172"/>
                  <a:gd name="connsiteY3" fmla="*/ 8235 h 10130"/>
                  <a:gd name="connsiteX4" fmla="*/ 4331 w 10172"/>
                  <a:gd name="connsiteY4" fmla="*/ 1353 h 10130"/>
                  <a:gd name="connsiteX5" fmla="*/ 4685 w 10172"/>
                  <a:gd name="connsiteY5" fmla="*/ 1353 h 10130"/>
                  <a:gd name="connsiteX6" fmla="*/ 4685 w 10172"/>
                  <a:gd name="connsiteY6" fmla="*/ 294 h 10130"/>
                  <a:gd name="connsiteX7" fmla="*/ 5216 w 10172"/>
                  <a:gd name="connsiteY7" fmla="*/ 0 h 10130"/>
                  <a:gd name="connsiteX8" fmla="*/ 5659 w 10172"/>
                  <a:gd name="connsiteY8" fmla="*/ 294 h 10130"/>
                  <a:gd name="connsiteX9" fmla="*/ 5659 w 10172"/>
                  <a:gd name="connsiteY9" fmla="*/ 1353 h 10130"/>
                  <a:gd name="connsiteX10" fmla="*/ 6013 w 10172"/>
                  <a:gd name="connsiteY10" fmla="*/ 1353 h 10130"/>
                  <a:gd name="connsiteX11" fmla="*/ 6544 w 10172"/>
                  <a:gd name="connsiteY11" fmla="*/ 8235 h 10130"/>
                  <a:gd name="connsiteX0" fmla="*/ 3020 w 6693"/>
                  <a:gd name="connsiteY0" fmla="*/ 8235 h 10000"/>
                  <a:gd name="connsiteX1" fmla="*/ 6648 w 6693"/>
                  <a:gd name="connsiteY1" fmla="*/ 10000 h 10000"/>
                  <a:gd name="connsiteX2" fmla="*/ 365 w 6693"/>
                  <a:gd name="connsiteY2" fmla="*/ 8235 h 10000"/>
                  <a:gd name="connsiteX3" fmla="*/ 807 w 6693"/>
                  <a:gd name="connsiteY3" fmla="*/ 1353 h 10000"/>
                  <a:gd name="connsiteX4" fmla="*/ 1161 w 6693"/>
                  <a:gd name="connsiteY4" fmla="*/ 1353 h 10000"/>
                  <a:gd name="connsiteX5" fmla="*/ 1161 w 6693"/>
                  <a:gd name="connsiteY5" fmla="*/ 294 h 10000"/>
                  <a:gd name="connsiteX6" fmla="*/ 1692 w 6693"/>
                  <a:gd name="connsiteY6" fmla="*/ 0 h 10000"/>
                  <a:gd name="connsiteX7" fmla="*/ 2135 w 6693"/>
                  <a:gd name="connsiteY7" fmla="*/ 294 h 10000"/>
                  <a:gd name="connsiteX8" fmla="*/ 2135 w 6693"/>
                  <a:gd name="connsiteY8" fmla="*/ 1353 h 10000"/>
                  <a:gd name="connsiteX9" fmla="*/ 2489 w 6693"/>
                  <a:gd name="connsiteY9" fmla="*/ 1353 h 10000"/>
                  <a:gd name="connsiteX10" fmla="*/ 3020 w 6693"/>
                  <a:gd name="connsiteY10" fmla="*/ 8235 h 10000"/>
                  <a:gd name="connsiteX0" fmla="*/ 4132 w 4132"/>
                  <a:gd name="connsiteY0" fmla="*/ 8235 h 9095"/>
                  <a:gd name="connsiteX1" fmla="*/ 165 w 4132"/>
                  <a:gd name="connsiteY1" fmla="*/ 8235 h 9095"/>
                  <a:gd name="connsiteX2" fmla="*/ 826 w 4132"/>
                  <a:gd name="connsiteY2" fmla="*/ 1353 h 9095"/>
                  <a:gd name="connsiteX3" fmla="*/ 1355 w 4132"/>
                  <a:gd name="connsiteY3" fmla="*/ 1353 h 9095"/>
                  <a:gd name="connsiteX4" fmla="*/ 1355 w 4132"/>
                  <a:gd name="connsiteY4" fmla="*/ 294 h 9095"/>
                  <a:gd name="connsiteX5" fmla="*/ 2148 w 4132"/>
                  <a:gd name="connsiteY5" fmla="*/ 0 h 9095"/>
                  <a:gd name="connsiteX6" fmla="*/ 2810 w 4132"/>
                  <a:gd name="connsiteY6" fmla="*/ 294 h 9095"/>
                  <a:gd name="connsiteX7" fmla="*/ 2810 w 4132"/>
                  <a:gd name="connsiteY7" fmla="*/ 1353 h 9095"/>
                  <a:gd name="connsiteX8" fmla="*/ 3339 w 4132"/>
                  <a:gd name="connsiteY8" fmla="*/ 1353 h 9095"/>
                  <a:gd name="connsiteX9" fmla="*/ 4132 w 4132"/>
                  <a:gd name="connsiteY9" fmla="*/ 8235 h 9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32" h="9095">
                    <a:moveTo>
                      <a:pt x="4132" y="8235"/>
                    </a:moveTo>
                    <a:cubicBezTo>
                      <a:pt x="3603" y="9382"/>
                      <a:pt x="716" y="9382"/>
                      <a:pt x="165" y="8235"/>
                    </a:cubicBezTo>
                    <a:cubicBezTo>
                      <a:pt x="-386" y="7088"/>
                      <a:pt x="606" y="3647"/>
                      <a:pt x="826" y="1353"/>
                    </a:cubicBezTo>
                    <a:lnTo>
                      <a:pt x="1355" y="1353"/>
                    </a:lnTo>
                    <a:lnTo>
                      <a:pt x="1355" y="294"/>
                    </a:lnTo>
                    <a:cubicBezTo>
                      <a:pt x="1355" y="118"/>
                      <a:pt x="1752" y="0"/>
                      <a:pt x="2148" y="0"/>
                    </a:cubicBezTo>
                    <a:cubicBezTo>
                      <a:pt x="2545" y="0"/>
                      <a:pt x="2810" y="118"/>
                      <a:pt x="2810" y="294"/>
                    </a:cubicBezTo>
                    <a:lnTo>
                      <a:pt x="2810" y="1353"/>
                    </a:lnTo>
                    <a:lnTo>
                      <a:pt x="3339" y="1353"/>
                    </a:lnTo>
                    <a:cubicBezTo>
                      <a:pt x="3603" y="3647"/>
                      <a:pt x="3868" y="5941"/>
                      <a:pt x="4132" y="8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7625" tIns="23813" rIns="47625" bIns="23813"/>
              <a:lstStyle/>
              <a:p>
                <a:pPr>
                  <a:defRPr/>
                </a:pPr>
                <a:endParaRPr lang="en-US" sz="700" kern="0">
                  <a:solidFill>
                    <a:prstClr val="white"/>
                  </a:solidFill>
                  <a:latin typeface="Raleway Light" panose="020B0604020202020204" charset="-18"/>
                </a:endParaRP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email">
              <a:duotone>
                <a:srgbClr val="00AEE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7661" y="1727294"/>
              <a:ext cx="226089" cy="17373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email">
              <a:duotone>
                <a:srgbClr val="00AEE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0195" y="1392612"/>
              <a:ext cx="141899" cy="25736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email">
              <a:duotone>
                <a:srgbClr val="00AEE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3743" y="1994049"/>
              <a:ext cx="240876" cy="220658"/>
            </a:xfrm>
            <a:prstGeom prst="rect">
              <a:avLst/>
            </a:prstGeom>
          </p:spPr>
        </p:pic>
      </p:grpSp>
      <p:cxnSp>
        <p:nvCxnSpPr>
          <p:cNvPr id="35" name="Straight Connector 55"/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2923053" y="2953429"/>
            <a:ext cx="622674" cy="13023"/>
          </a:xfrm>
          <a:prstGeom prst="line">
            <a:avLst/>
          </a:prstGeom>
          <a:noFill/>
          <a:ln w="19050" cap="rnd" algn="ctr">
            <a:solidFill>
              <a:srgbClr val="C4D6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Connector 56"/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5344565" y="2966452"/>
            <a:ext cx="698371" cy="8548"/>
          </a:xfrm>
          <a:prstGeom prst="line">
            <a:avLst/>
          </a:prstGeom>
          <a:noFill/>
          <a:ln w="19050" cap="rnd" algn="ctr">
            <a:solidFill>
              <a:srgbClr val="C4D6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975041" y="3943835"/>
            <a:ext cx="2244070" cy="739885"/>
          </a:xfrm>
          <a:prstGeom prst="roundRect">
            <a:avLst>
              <a:gd name="adj" fmla="val 4902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936000" anchor="ctr"/>
          <a:lstStyle/>
          <a:p>
            <a:pPr algn="r" eaLnBrk="1" hangingPunct="1">
              <a:defRPr/>
            </a:pPr>
            <a:r>
              <a:rPr lang="en-US" sz="700" dirty="0">
                <a:solidFill>
                  <a:schemeClr val="tx1"/>
                </a:solidFill>
                <a:latin typeface="Raleway Light" panose="020B0604020202020204" charset="-18"/>
              </a:rPr>
              <a:t> </a:t>
            </a:r>
            <a:r>
              <a:rPr lang="pl-PL" sz="1200" dirty="0" smtClean="0">
                <a:solidFill>
                  <a:schemeClr val="tx1"/>
                </a:solidFill>
                <a:latin typeface="Raleway Light" panose="020B0604020202020204" charset="-18"/>
              </a:rPr>
              <a:t>Koszt   Sensorów </a:t>
            </a:r>
          </a:p>
          <a:p>
            <a:pPr algn="r" eaLnBrk="1" hangingPunct="1">
              <a:defRPr/>
            </a:pPr>
            <a:r>
              <a:rPr lang="pl-PL" sz="1200" b="1" dirty="0" smtClean="0">
                <a:solidFill>
                  <a:schemeClr val="tx1"/>
                </a:solidFill>
                <a:latin typeface="Raleway Light" panose="020B0604020202020204" charset="-18"/>
              </a:rPr>
              <a:t>10lat</a:t>
            </a:r>
            <a:endParaRPr lang="en-US" sz="1200" b="1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3323926" y="3960904"/>
            <a:ext cx="2244070" cy="739885"/>
          </a:xfrm>
          <a:prstGeom prst="roundRect">
            <a:avLst>
              <a:gd name="adj" fmla="val 4902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60" rIns="1188000" bIns="60960" anchor="ctr"/>
          <a:lstStyle/>
          <a:p>
            <a:pPr algn="r" eaLnBrk="1" hangingPunct="1">
              <a:defRPr/>
            </a:pPr>
            <a:r>
              <a:rPr lang="pl-PL" sz="1100" dirty="0">
                <a:solidFill>
                  <a:schemeClr val="tx1"/>
                </a:solidFill>
                <a:latin typeface="Raleway Light" panose="020B0604020202020204" charset="-18"/>
              </a:rPr>
              <a:t>Koszt komunikacji</a:t>
            </a:r>
            <a:r>
              <a:rPr lang="en-US" sz="1100" dirty="0">
                <a:solidFill>
                  <a:schemeClr val="tx1"/>
                </a:solidFill>
                <a:latin typeface="Raleway Light" panose="020B0604020202020204" charset="-18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Raleway Light" panose="020B0604020202020204" charset="-18"/>
              </a:rPr>
            </a:br>
            <a:r>
              <a:rPr lang="pl-PL" sz="1100" b="1" dirty="0">
                <a:solidFill>
                  <a:schemeClr val="tx1"/>
                </a:solidFill>
                <a:latin typeface="Raleway Light" panose="020B0604020202020204" charset="-18"/>
              </a:rPr>
              <a:t>10lat</a:t>
            </a:r>
            <a:endParaRPr lang="en-US" sz="1100" b="1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5624158" y="3960904"/>
            <a:ext cx="2244070" cy="739885"/>
          </a:xfrm>
          <a:prstGeom prst="roundRect">
            <a:avLst>
              <a:gd name="adj" fmla="val 4902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60" rIns="1224000" bIns="60960" anchor="ctr"/>
          <a:lstStyle/>
          <a:p>
            <a:pPr algn="r" eaLnBrk="1" hangingPunct="1">
              <a:defRPr/>
            </a:pPr>
            <a:r>
              <a:rPr lang="pl-PL" sz="1100" dirty="0">
                <a:solidFill>
                  <a:schemeClr val="tx1"/>
                </a:solidFill>
                <a:latin typeface="Raleway Light" panose="020B0604020202020204" charset="-18"/>
              </a:rPr>
              <a:t>Koszt obliczeń</a:t>
            </a:r>
            <a:r>
              <a:rPr lang="en-US" sz="1100" dirty="0">
                <a:solidFill>
                  <a:schemeClr val="tx1"/>
                </a:solidFill>
                <a:latin typeface="Raleway Light" panose="020B0604020202020204" charset="-18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Raleway Light" panose="020B0604020202020204" charset="-18"/>
              </a:rPr>
            </a:br>
            <a:r>
              <a:rPr lang="pl-PL" sz="1100" b="1" dirty="0">
                <a:solidFill>
                  <a:schemeClr val="tx1"/>
                </a:solidFill>
                <a:latin typeface="Raleway Light" panose="020B0604020202020204" charset="-18"/>
              </a:rPr>
              <a:t>10lat</a:t>
            </a:r>
            <a:endParaRPr lang="en-US" sz="1100" b="1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grpSp>
        <p:nvGrpSpPr>
          <p:cNvPr id="41" name="Group 66"/>
          <p:cNvGrpSpPr>
            <a:grpSpLocks/>
          </p:cNvGrpSpPr>
          <p:nvPr/>
        </p:nvGrpSpPr>
        <p:grpSpPr bwMode="auto">
          <a:xfrm>
            <a:off x="2228633" y="4144172"/>
            <a:ext cx="970757" cy="387798"/>
            <a:chOff x="1944954" y="3791470"/>
            <a:chExt cx="1186725" cy="424351"/>
          </a:xfrm>
        </p:grpSpPr>
        <p:sp>
          <p:nvSpPr>
            <p:cNvPr id="48" name="Rectangle 67"/>
            <p:cNvSpPr>
              <a:spLocks noChangeArrowheads="1"/>
            </p:cNvSpPr>
            <p:nvPr/>
          </p:nvSpPr>
          <p:spPr bwMode="auto">
            <a:xfrm>
              <a:off x="1944954" y="3791470"/>
              <a:ext cx="658828" cy="42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80000"/>
                </a:lnSpc>
              </a:pPr>
              <a:r>
                <a:rPr lang="en-US" altLang="en-US" sz="2400" dirty="0">
                  <a:latin typeface="Raleway Light" panose="020B0604020202020204" charset="-18"/>
                </a:rPr>
                <a:t>2X</a:t>
              </a:r>
            </a:p>
          </p:txBody>
        </p:sp>
        <p:sp>
          <p:nvSpPr>
            <p:cNvPr id="49" name="Down Arrow 48"/>
            <p:cNvSpPr/>
            <p:nvPr/>
          </p:nvSpPr>
          <p:spPr>
            <a:xfrm>
              <a:off x="2619733" y="3794000"/>
              <a:ext cx="511946" cy="403476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70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grpSp>
        <p:nvGrpSpPr>
          <p:cNvPr id="42" name="Group 69"/>
          <p:cNvGrpSpPr>
            <a:grpSpLocks/>
          </p:cNvGrpSpPr>
          <p:nvPr/>
        </p:nvGrpSpPr>
        <p:grpSpPr bwMode="auto">
          <a:xfrm>
            <a:off x="4357500" y="4146480"/>
            <a:ext cx="1142121" cy="398365"/>
            <a:chOff x="1735409" y="3794000"/>
            <a:chExt cx="1396213" cy="435915"/>
          </a:xfrm>
        </p:grpSpPr>
        <p:sp>
          <p:nvSpPr>
            <p:cNvPr id="46" name="Rectangle 70"/>
            <p:cNvSpPr>
              <a:spLocks noChangeArrowheads="1"/>
            </p:cNvSpPr>
            <p:nvPr/>
          </p:nvSpPr>
          <p:spPr bwMode="auto">
            <a:xfrm>
              <a:off x="1735409" y="3805563"/>
              <a:ext cx="899862" cy="424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80000"/>
                </a:lnSpc>
              </a:pPr>
              <a:r>
                <a:rPr lang="en-US" altLang="en-US" sz="2400" dirty="0">
                  <a:latin typeface="Raleway Light" panose="020B0604020202020204" charset="-18"/>
                </a:rPr>
                <a:t>40X</a:t>
              </a:r>
            </a:p>
          </p:txBody>
        </p:sp>
        <p:sp>
          <p:nvSpPr>
            <p:cNvPr id="47" name="Down Arrow 46"/>
            <p:cNvSpPr/>
            <p:nvPr/>
          </p:nvSpPr>
          <p:spPr>
            <a:xfrm>
              <a:off x="2619676" y="3794000"/>
              <a:ext cx="511946" cy="403476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70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grpSp>
        <p:nvGrpSpPr>
          <p:cNvPr id="43" name="Group 72"/>
          <p:cNvGrpSpPr>
            <a:grpSpLocks/>
          </p:cNvGrpSpPr>
          <p:nvPr/>
        </p:nvGrpSpPr>
        <p:grpSpPr bwMode="auto">
          <a:xfrm>
            <a:off x="6607949" y="4144170"/>
            <a:ext cx="1191904" cy="387798"/>
            <a:chOff x="1674495" y="3791468"/>
            <a:chExt cx="1457071" cy="424351"/>
          </a:xfrm>
        </p:grpSpPr>
        <p:sp>
          <p:nvSpPr>
            <p:cNvPr id="44" name="Rectangle 73"/>
            <p:cNvSpPr>
              <a:spLocks noChangeArrowheads="1"/>
            </p:cNvSpPr>
            <p:nvPr/>
          </p:nvSpPr>
          <p:spPr bwMode="auto">
            <a:xfrm>
              <a:off x="1674495" y="3791468"/>
              <a:ext cx="921417" cy="42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80000"/>
                </a:lnSpc>
              </a:pPr>
              <a:r>
                <a:rPr lang="en-US" altLang="en-US" sz="2400" dirty="0">
                  <a:latin typeface="Raleway Light" panose="020B0604020202020204" charset="-18"/>
                </a:rPr>
                <a:t>60X</a:t>
              </a:r>
            </a:p>
          </p:txBody>
        </p:sp>
        <p:sp>
          <p:nvSpPr>
            <p:cNvPr id="45" name="Down Arrow 44"/>
            <p:cNvSpPr/>
            <p:nvPr/>
          </p:nvSpPr>
          <p:spPr>
            <a:xfrm>
              <a:off x="2619620" y="3794000"/>
              <a:ext cx="511946" cy="403476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70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49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IoT </a:t>
            </a:r>
            <a:r>
              <a:rPr lang="pl-PL" sz="4800" dirty="0" err="1" smtClean="0">
                <a:solidFill>
                  <a:srgbClr val="FFC000"/>
                </a:solidFill>
              </a:rPr>
              <a:t>architecture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21052" y="1212605"/>
            <a:ext cx="8532366" cy="3330436"/>
            <a:chOff x="1703109" y="1234376"/>
            <a:chExt cx="8532366" cy="3330436"/>
          </a:xfrm>
        </p:grpSpPr>
        <p:sp>
          <p:nvSpPr>
            <p:cNvPr id="109" name="Shape 143"/>
            <p:cNvSpPr txBox="1"/>
            <p:nvPr/>
          </p:nvSpPr>
          <p:spPr>
            <a:xfrm>
              <a:off x="1703109" y="3238748"/>
              <a:ext cx="1690500" cy="384299"/>
            </a:xfrm>
            <a:prstGeom prst="rect">
              <a:avLst/>
            </a:prstGeom>
            <a:noFill/>
            <a:ln>
              <a:noFill/>
            </a:ln>
          </p:spPr>
          <p:txBody>
            <a:bodyPr lIns="68550" tIns="68550" rIns="68550" bIns="68550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GB" b="1" dirty="0">
                  <a:solidFill>
                    <a:srgbClr val="FFC000"/>
                  </a:solidFill>
                  <a:latin typeface="Raleway Light" panose="020B0604020202020204" charset="-18"/>
                  <a:ea typeface="Raleway"/>
                  <a:cs typeface="Raleway"/>
                  <a:sym typeface="Raleway"/>
                </a:rPr>
                <a:t>Devices</a:t>
              </a:r>
            </a:p>
            <a:p>
              <a:pPr algn="ctr"/>
              <a:r>
                <a:rPr lang="en-GB" i="1" dirty="0">
                  <a:solidFill>
                    <a:srgbClr val="FFC000"/>
                  </a:solidFill>
                  <a:latin typeface="Raleway Light" panose="020B0604020202020204" charset="-18"/>
                  <a:ea typeface="Raleway"/>
                  <a:cs typeface="Raleway"/>
                  <a:sym typeface="Raleway"/>
                </a:rPr>
                <a:t>(sensors &amp; actuators)</a:t>
              </a:r>
            </a:p>
          </p:txBody>
        </p:sp>
        <p:cxnSp>
          <p:nvCxnSpPr>
            <p:cNvPr id="110" name="Shape 144"/>
            <p:cNvCxnSpPr>
              <a:stCxn id="149" idx="3"/>
            </p:cNvCxnSpPr>
            <p:nvPr/>
          </p:nvCxnSpPr>
          <p:spPr>
            <a:xfrm>
              <a:off x="4325351" y="2147047"/>
              <a:ext cx="1757100" cy="302700"/>
            </a:xfrm>
            <a:prstGeom prst="straightConnector1">
              <a:avLst/>
            </a:prstGeom>
            <a:noFill/>
            <a:ln w="28575" cap="flat" cmpd="sng">
              <a:solidFill>
                <a:srgbClr val="003C71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11" name="Shape 146"/>
            <p:cNvCxnSpPr/>
            <p:nvPr/>
          </p:nvCxnSpPr>
          <p:spPr>
            <a:xfrm rot="10800000" flipH="1">
              <a:off x="4784665" y="2696310"/>
              <a:ext cx="1281300" cy="601800"/>
            </a:xfrm>
            <a:prstGeom prst="straightConnector1">
              <a:avLst/>
            </a:prstGeom>
            <a:noFill/>
            <a:ln w="28575" cap="flat" cmpd="sng">
              <a:solidFill>
                <a:srgbClr val="003C71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12" name="Shape 148"/>
            <p:cNvCxnSpPr/>
            <p:nvPr/>
          </p:nvCxnSpPr>
          <p:spPr>
            <a:xfrm rot="10800000" flipH="1">
              <a:off x="4500789" y="2921879"/>
              <a:ext cx="1690500" cy="1083000"/>
            </a:xfrm>
            <a:prstGeom prst="straightConnector1">
              <a:avLst/>
            </a:prstGeom>
            <a:noFill/>
            <a:ln w="28575" cap="flat" cmpd="sng">
              <a:solidFill>
                <a:srgbClr val="003C71"/>
              </a:solidFill>
              <a:prstDash val="dot"/>
              <a:round/>
              <a:headEnd type="none" w="lg" len="lg"/>
              <a:tailEnd type="none" w="lg" len="lg"/>
            </a:ln>
          </p:spPr>
        </p:cxnSp>
        <p:sp>
          <p:nvSpPr>
            <p:cNvPr id="113" name="Shape 153"/>
            <p:cNvSpPr txBox="1"/>
            <p:nvPr/>
          </p:nvSpPr>
          <p:spPr>
            <a:xfrm>
              <a:off x="8875875" y="4180512"/>
              <a:ext cx="13596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lIns="68550" tIns="68550" rIns="68550" bIns="68550" anchor="ctr" anchorCtr="0">
              <a:noAutofit/>
            </a:bodyPr>
            <a:lstStyle/>
            <a:p>
              <a:pPr algn="ctr"/>
              <a:r>
                <a:rPr lang="en-GB" b="1" dirty="0">
                  <a:solidFill>
                    <a:srgbClr val="FFC000"/>
                  </a:solidFill>
                  <a:latin typeface="Raleway Light" panose="020B0604020202020204" charset="-18"/>
                  <a:ea typeface="Raleway"/>
                  <a:cs typeface="Raleway"/>
                  <a:sym typeface="Raleway"/>
                </a:rPr>
                <a:t>Applications</a:t>
              </a:r>
            </a:p>
          </p:txBody>
        </p:sp>
        <p:cxnSp>
          <p:nvCxnSpPr>
            <p:cNvPr id="114" name="Shape 168"/>
            <p:cNvCxnSpPr>
              <a:endCxn id="121" idx="1"/>
            </p:cNvCxnSpPr>
            <p:nvPr/>
          </p:nvCxnSpPr>
          <p:spPr>
            <a:xfrm rot="10800000" flipH="1">
              <a:off x="8133227" y="2049435"/>
              <a:ext cx="1462800" cy="46500"/>
            </a:xfrm>
            <a:prstGeom prst="straightConnector1">
              <a:avLst/>
            </a:prstGeom>
            <a:noFill/>
            <a:ln w="28575" cap="flat" cmpd="sng">
              <a:solidFill>
                <a:srgbClr val="003C71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15" name="Shape 169"/>
            <p:cNvCxnSpPr>
              <a:endCxn id="122" idx="1"/>
            </p:cNvCxnSpPr>
            <p:nvPr/>
          </p:nvCxnSpPr>
          <p:spPr>
            <a:xfrm>
              <a:off x="8421227" y="2395149"/>
              <a:ext cx="1174800" cy="247200"/>
            </a:xfrm>
            <a:prstGeom prst="straightConnector1">
              <a:avLst/>
            </a:prstGeom>
            <a:noFill/>
            <a:ln w="28575" cap="flat" cmpd="sng">
              <a:solidFill>
                <a:srgbClr val="003C71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16" name="Shape 170"/>
            <p:cNvCxnSpPr>
              <a:endCxn id="123" idx="1"/>
            </p:cNvCxnSpPr>
            <p:nvPr/>
          </p:nvCxnSpPr>
          <p:spPr>
            <a:xfrm>
              <a:off x="8437734" y="2699763"/>
              <a:ext cx="1158300" cy="535500"/>
            </a:xfrm>
            <a:prstGeom prst="straightConnector1">
              <a:avLst/>
            </a:prstGeom>
            <a:noFill/>
            <a:ln w="28575" cap="flat" cmpd="sng">
              <a:solidFill>
                <a:srgbClr val="003C71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17" name="Shape 171"/>
            <p:cNvCxnSpPr>
              <a:endCxn id="124" idx="1"/>
            </p:cNvCxnSpPr>
            <p:nvPr/>
          </p:nvCxnSpPr>
          <p:spPr>
            <a:xfrm>
              <a:off x="8327029" y="2993283"/>
              <a:ext cx="1269000" cy="834900"/>
            </a:xfrm>
            <a:prstGeom prst="straightConnector1">
              <a:avLst/>
            </a:prstGeom>
            <a:noFill/>
            <a:ln w="28575" cap="flat" cmpd="sng">
              <a:solidFill>
                <a:srgbClr val="003C71"/>
              </a:solidFill>
              <a:prstDash val="dot"/>
              <a:round/>
              <a:headEnd type="none" w="lg" len="lg"/>
              <a:tailEnd type="none" w="lg" len="lg"/>
            </a:ln>
          </p:spPr>
        </p:cxnSp>
        <p:sp>
          <p:nvSpPr>
            <p:cNvPr id="118" name="Shape 172"/>
            <p:cNvSpPr txBox="1"/>
            <p:nvPr/>
          </p:nvSpPr>
          <p:spPr>
            <a:xfrm>
              <a:off x="6576244" y="3223001"/>
              <a:ext cx="1462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lIns="68550" tIns="68550" rIns="68550" bIns="68550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GB" b="1" dirty="0">
                  <a:solidFill>
                    <a:srgbClr val="FFC000"/>
                  </a:solidFill>
                  <a:latin typeface="Raleway Light" panose="020B0604020202020204" charset="-18"/>
                  <a:ea typeface="Raleway"/>
                  <a:cs typeface="Raleway"/>
                  <a:sym typeface="Raleway"/>
                </a:rPr>
                <a:t>IoT Cloud Platform</a:t>
              </a:r>
            </a:p>
          </p:txBody>
        </p:sp>
        <p:cxnSp>
          <p:nvCxnSpPr>
            <p:cNvPr id="119" name="Shape 197"/>
            <p:cNvCxnSpPr/>
            <p:nvPr/>
          </p:nvCxnSpPr>
          <p:spPr>
            <a:xfrm rot="10800000" flipH="1">
              <a:off x="5336500" y="3124728"/>
              <a:ext cx="1109400" cy="1108800"/>
            </a:xfrm>
            <a:prstGeom prst="straightConnector1">
              <a:avLst/>
            </a:prstGeom>
            <a:noFill/>
            <a:ln w="28575" cap="flat" cmpd="sng">
              <a:solidFill>
                <a:srgbClr val="003C71"/>
              </a:solidFill>
              <a:prstDash val="dot"/>
              <a:round/>
              <a:headEnd type="none" w="lg" len="lg"/>
              <a:tailEnd type="none" w="lg" len="lg"/>
            </a:ln>
          </p:spPr>
        </p:cxnSp>
        <p:grpSp>
          <p:nvGrpSpPr>
            <p:cNvPr id="120" name="Group 119"/>
            <p:cNvGrpSpPr/>
            <p:nvPr/>
          </p:nvGrpSpPr>
          <p:grpSpPr>
            <a:xfrm>
              <a:off x="2118971" y="1234376"/>
              <a:ext cx="7904296" cy="3251312"/>
              <a:chOff x="2118971" y="1234376"/>
              <a:chExt cx="7904296" cy="3251312"/>
            </a:xfrm>
          </p:grpSpPr>
          <p:pic>
            <p:nvPicPr>
              <p:cNvPr id="121" name="Shape 150"/>
              <p:cNvPicPr preferRelativeResize="0"/>
              <p:nvPr/>
            </p:nvPicPr>
            <p:blipFill>
              <a:blip r:embed="rId3">
                <a:alphaModFix amt="87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96027" y="1835822"/>
                <a:ext cx="427232" cy="427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Shape 151"/>
              <p:cNvPicPr preferRelativeResize="0"/>
              <p:nvPr/>
            </p:nvPicPr>
            <p:blipFill>
              <a:blip r:embed="rId4">
                <a:alphaModFix amt="9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96027" y="2428736"/>
                <a:ext cx="427232" cy="427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Shape 152"/>
              <p:cNvPicPr preferRelativeResize="0"/>
              <p:nvPr/>
            </p:nvPicPr>
            <p:blipFill>
              <a:blip r:embed="rId5">
                <a:alphaModFix amt="9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96034" y="3021650"/>
                <a:ext cx="427232" cy="427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Shape 154"/>
              <p:cNvPicPr preferRelativeResize="0"/>
              <p:nvPr/>
            </p:nvPicPr>
            <p:blipFill>
              <a:blip r:embed="rId6">
                <a:alphaModFix amt="9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96029" y="3614563"/>
                <a:ext cx="427238" cy="4272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Shape 167"/>
              <p:cNvPicPr preferRelativeResize="0"/>
              <p:nvPr/>
            </p:nvPicPr>
            <p:blipFill>
              <a:blip r:embed="rId7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170189" y="1234376"/>
                <a:ext cx="2142567" cy="214256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6" name="Shape 173"/>
              <p:cNvGrpSpPr/>
              <p:nvPr/>
            </p:nvGrpSpPr>
            <p:grpSpPr>
              <a:xfrm>
                <a:off x="2118971" y="1778615"/>
                <a:ext cx="2579443" cy="1200392"/>
                <a:chOff x="1005349" y="2539899"/>
                <a:chExt cx="3440175" cy="1600950"/>
              </a:xfrm>
            </p:grpSpPr>
            <p:grpSp>
              <p:nvGrpSpPr>
                <p:cNvPr id="142" name="Shape 174"/>
                <p:cNvGrpSpPr/>
                <p:nvPr/>
              </p:nvGrpSpPr>
              <p:grpSpPr>
                <a:xfrm>
                  <a:off x="2632325" y="2622225"/>
                  <a:ext cx="1813200" cy="1389175"/>
                  <a:chOff x="3138375" y="2628625"/>
                  <a:chExt cx="1813200" cy="1389175"/>
                </a:xfrm>
              </p:grpSpPr>
              <p:pic>
                <p:nvPicPr>
                  <p:cNvPr id="149" name="Shape 145"/>
                  <p:cNvPicPr preferRelativeResize="0"/>
                  <p:nvPr/>
                </p:nvPicPr>
                <p:blipFill>
                  <a:blip r:embed="rId9">
                    <a:alphaModFix amt="90000"/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3635925" y="2628625"/>
                    <a:ext cx="818100" cy="8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50" name="Shape 175"/>
                  <p:cNvSpPr txBox="1"/>
                  <p:nvPr/>
                </p:nvSpPr>
                <p:spPr>
                  <a:xfrm>
                    <a:off x="3138375" y="3603800"/>
                    <a:ext cx="1813200" cy="414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68550" tIns="68550" rIns="68550" bIns="68550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b="1" i="0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Raleway Light" panose="020B0604020202020204" charset="-18"/>
                        <a:ea typeface="Raleway"/>
                        <a:cs typeface="Raleway"/>
                        <a:sym typeface="Raleway"/>
                      </a:rPr>
                      <a:t>Gateways</a:t>
                    </a:r>
                  </a:p>
                </p:txBody>
              </p:sp>
            </p:grpSp>
            <p:cxnSp>
              <p:nvCxnSpPr>
                <p:cNvPr id="143" name="Shape 176"/>
                <p:cNvCxnSpPr/>
                <p:nvPr/>
              </p:nvCxnSpPr>
              <p:spPr>
                <a:xfrm>
                  <a:off x="1489775" y="2784075"/>
                  <a:ext cx="1638000" cy="1347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3C71"/>
                  </a:solidFill>
                  <a:prstDash val="dot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44" name="Shape 178"/>
                <p:cNvCxnSpPr>
                  <a:endCxn id="149" idx="1"/>
                </p:cNvCxnSpPr>
                <p:nvPr/>
              </p:nvCxnSpPr>
              <p:spPr>
                <a:xfrm rot="10800000" flipH="1">
                  <a:off x="1489775" y="3031275"/>
                  <a:ext cx="1640100" cy="291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3C71"/>
                  </a:solidFill>
                  <a:prstDash val="dot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45" name="Shape 180"/>
                <p:cNvCxnSpPr/>
                <p:nvPr/>
              </p:nvCxnSpPr>
              <p:spPr>
                <a:xfrm rot="10800000" flipH="1">
                  <a:off x="1489775" y="3157875"/>
                  <a:ext cx="1590900" cy="702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3C71"/>
                  </a:solidFill>
                  <a:prstDash val="dot"/>
                  <a:round/>
                  <a:headEnd type="none" w="lg" len="lg"/>
                  <a:tailEnd type="none" w="lg" len="lg"/>
                </a:ln>
              </p:spPr>
            </p:cxnSp>
            <p:pic>
              <p:nvPicPr>
                <p:cNvPr id="146" name="Shape 182"/>
                <p:cNvPicPr preferRelativeResize="0"/>
                <p:nvPr/>
              </p:nvPicPr>
              <p:blipFill>
                <a:blip r:embed="rId10">
                  <a:alphaModFix amt="9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05349" y="2539899"/>
                  <a:ext cx="391850" cy="391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7" name="Shape 183"/>
                <p:cNvPicPr preferRelativeResize="0"/>
                <p:nvPr/>
              </p:nvPicPr>
              <p:blipFill>
                <a:blip r:embed="rId10">
                  <a:alphaModFix amt="9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05349" y="3144449"/>
                  <a:ext cx="391850" cy="391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8" name="Shape 184"/>
                <p:cNvPicPr preferRelativeResize="0"/>
                <p:nvPr/>
              </p:nvPicPr>
              <p:blipFill>
                <a:blip r:embed="rId10">
                  <a:alphaModFix amt="9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05349" y="3748999"/>
                  <a:ext cx="391850" cy="391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7" name="Shape 185"/>
              <p:cNvGrpSpPr/>
              <p:nvPr/>
            </p:nvGrpSpPr>
            <p:grpSpPr>
              <a:xfrm>
                <a:off x="3607902" y="3124765"/>
                <a:ext cx="1072586" cy="553538"/>
                <a:chOff x="1005349" y="2622225"/>
                <a:chExt cx="2942625" cy="1518625"/>
              </a:xfrm>
            </p:grpSpPr>
            <p:pic>
              <p:nvPicPr>
                <p:cNvPr id="136" name="Shape 186"/>
                <p:cNvPicPr preferRelativeResize="0"/>
                <p:nvPr/>
              </p:nvPicPr>
              <p:blipFill>
                <a:blip r:embed="rId9">
                  <a:alphaModFix amt="9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129875" y="2622225"/>
                  <a:ext cx="818100" cy="818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8" name="Shape 187"/>
                <p:cNvCxnSpPr/>
                <p:nvPr/>
              </p:nvCxnSpPr>
              <p:spPr>
                <a:xfrm rot="10800000" flipH="1">
                  <a:off x="1489475" y="3241275"/>
                  <a:ext cx="1379400" cy="80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3C71"/>
                  </a:solidFill>
                  <a:prstDash val="dot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39" name="Shape 188"/>
                <p:cNvCxnSpPr/>
                <p:nvPr/>
              </p:nvCxnSpPr>
              <p:spPr>
                <a:xfrm rot="10800000" flipH="1">
                  <a:off x="1489475" y="3447975"/>
                  <a:ext cx="1455300" cy="411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3C71"/>
                  </a:solidFill>
                  <a:prstDash val="dot"/>
                  <a:round/>
                  <a:headEnd type="none" w="lg" len="lg"/>
                  <a:tailEnd type="none" w="lg" len="lg"/>
                </a:ln>
              </p:spPr>
            </p:cxnSp>
            <p:pic>
              <p:nvPicPr>
                <p:cNvPr id="140" name="Shape 189"/>
                <p:cNvPicPr preferRelativeResize="0"/>
                <p:nvPr/>
              </p:nvPicPr>
              <p:blipFill>
                <a:blip r:embed="rId10">
                  <a:alphaModFix amt="9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05349" y="3144449"/>
                  <a:ext cx="391850" cy="391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1" name="Shape 190"/>
                <p:cNvPicPr preferRelativeResize="0"/>
                <p:nvPr/>
              </p:nvPicPr>
              <p:blipFill>
                <a:blip r:embed="rId10">
                  <a:alphaModFix amt="9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05349" y="3748999"/>
                  <a:ext cx="391850" cy="391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8" name="Shape 191"/>
              <p:cNvGrpSpPr/>
              <p:nvPr/>
            </p:nvGrpSpPr>
            <p:grpSpPr>
              <a:xfrm>
                <a:off x="3372576" y="3871541"/>
                <a:ext cx="1072586" cy="534602"/>
                <a:chOff x="1005349" y="2539899"/>
                <a:chExt cx="2942625" cy="1466673"/>
              </a:xfrm>
            </p:grpSpPr>
            <p:pic>
              <p:nvPicPr>
                <p:cNvPr id="130" name="Shape 192"/>
                <p:cNvPicPr preferRelativeResize="0"/>
                <p:nvPr/>
              </p:nvPicPr>
              <p:blipFill>
                <a:blip r:embed="rId9">
                  <a:alphaModFix amt="9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129875" y="2622225"/>
                  <a:ext cx="818100" cy="818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1" name="Shape 193"/>
                <p:cNvCxnSpPr/>
                <p:nvPr/>
              </p:nvCxnSpPr>
              <p:spPr>
                <a:xfrm>
                  <a:off x="1489475" y="2783775"/>
                  <a:ext cx="1515000" cy="222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3C71"/>
                  </a:solidFill>
                  <a:prstDash val="dot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32" name="Shape 194"/>
                <p:cNvCxnSpPr/>
                <p:nvPr/>
              </p:nvCxnSpPr>
              <p:spPr>
                <a:xfrm rot="10800000" flipH="1">
                  <a:off x="1943118" y="3216610"/>
                  <a:ext cx="1039800" cy="545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3C71"/>
                  </a:solidFill>
                  <a:prstDash val="dot"/>
                  <a:round/>
                  <a:headEnd type="none" w="lg" len="lg"/>
                  <a:tailEnd type="none" w="lg" len="lg"/>
                </a:ln>
              </p:spPr>
            </p:cxnSp>
            <p:pic>
              <p:nvPicPr>
                <p:cNvPr id="133" name="Shape 195"/>
                <p:cNvPicPr preferRelativeResize="0"/>
                <p:nvPr/>
              </p:nvPicPr>
              <p:blipFill>
                <a:blip r:embed="rId10">
                  <a:alphaModFix amt="9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05349" y="2539899"/>
                  <a:ext cx="391850" cy="391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" name="Shape 196"/>
                <p:cNvPicPr preferRelativeResize="0"/>
                <p:nvPr/>
              </p:nvPicPr>
              <p:blipFill>
                <a:blip r:embed="rId10">
                  <a:alphaModFix amt="9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475623" y="3614723"/>
                  <a:ext cx="391850" cy="391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29" name="Shape 198"/>
              <p:cNvPicPr preferRelativeResize="0"/>
              <p:nvPr/>
            </p:nvPicPr>
            <p:blipFill>
              <a:blip r:embed="rId10">
                <a:alphaModFix amt="9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23250" y="4238478"/>
                <a:ext cx="247210" cy="2472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4189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Sensors</a:t>
            </a:r>
            <a:r>
              <a:rPr lang="pl-PL" sz="4800" dirty="0" smtClean="0"/>
              <a:t> &amp; </a:t>
            </a:r>
            <a:r>
              <a:rPr lang="pl-PL" sz="4800" dirty="0" err="1" smtClean="0"/>
              <a:t>Actuators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Symbol zastępczy zawartości 1"/>
          <p:cNvSpPr txBox="1">
            <a:spLocks/>
          </p:cNvSpPr>
          <p:nvPr/>
        </p:nvSpPr>
        <p:spPr>
          <a:xfrm>
            <a:off x="340559" y="1838851"/>
            <a:ext cx="4505233" cy="244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r>
              <a:rPr lang="pl-PL" altLang="en-US" sz="1600" dirty="0" smtClean="0"/>
              <a:t>Rozwiązanie na tym poziomie musi zapewnić:</a:t>
            </a:r>
          </a:p>
          <a:p>
            <a:pPr lvl="1"/>
            <a:r>
              <a:rPr lang="pl-PL" altLang="en-US" sz="1600" dirty="0" smtClean="0"/>
              <a:t>Komunikację</a:t>
            </a:r>
          </a:p>
          <a:p>
            <a:pPr lvl="1"/>
            <a:r>
              <a:rPr lang="pl-PL" altLang="en-US" sz="1600" dirty="0" smtClean="0"/>
              <a:t>Zdalne zarządzanie</a:t>
            </a:r>
          </a:p>
          <a:p>
            <a:pPr lvl="1"/>
            <a:r>
              <a:rPr lang="pl-PL" altLang="en-US" sz="1600" dirty="0" smtClean="0"/>
              <a:t>Bezpieczeństwo</a:t>
            </a:r>
          </a:p>
          <a:p>
            <a:pPr lvl="1"/>
            <a:r>
              <a:rPr lang="pl-PL" altLang="en-US" sz="1600" dirty="0" smtClean="0"/>
              <a:t>System musi </a:t>
            </a:r>
            <a:r>
              <a:rPr lang="pl-PL" altLang="en-US" sz="1600" dirty="0" err="1" smtClean="0"/>
              <a:t>byc</a:t>
            </a:r>
            <a:r>
              <a:rPr lang="pl-PL" altLang="en-US" sz="1600" dirty="0" smtClean="0"/>
              <a:t> energooszczędny</a:t>
            </a:r>
          </a:p>
          <a:p>
            <a:r>
              <a:rPr lang="pl-PL" altLang="en-US" sz="1600" dirty="0" smtClean="0"/>
              <a:t>System operacyjny – opcjonalnie, ale bardzo ułatwia pracę programistów</a:t>
            </a:r>
            <a:endParaRPr lang="pl-PL" altLang="en-US" sz="1600" dirty="0" smtClean="0"/>
          </a:p>
        </p:txBody>
      </p:sp>
      <p:pic>
        <p:nvPicPr>
          <p:cNvPr id="152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22" y="1538515"/>
            <a:ext cx="3655866" cy="269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0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Gateway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Symbol zastępczy zawartości 1"/>
          <p:cNvSpPr txBox="1">
            <a:spLocks/>
          </p:cNvSpPr>
          <p:nvPr/>
        </p:nvSpPr>
        <p:spPr>
          <a:xfrm>
            <a:off x="637396" y="1503932"/>
            <a:ext cx="4847226" cy="327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>
              <a:defRPr/>
            </a:pPr>
            <a:r>
              <a:rPr lang="pl-PL" dirty="0" smtClean="0"/>
              <a:t>Zbiera i zapewnia przechowywanie, </a:t>
            </a:r>
            <a:br>
              <a:rPr lang="pl-PL" dirty="0" smtClean="0"/>
            </a:br>
            <a:r>
              <a:rPr lang="pl-PL" dirty="0" smtClean="0"/>
              <a:t>filtrowanie, </a:t>
            </a:r>
            <a:r>
              <a:rPr lang="pl-PL" dirty="0" err="1" smtClean="0"/>
              <a:t>wstepną</a:t>
            </a:r>
            <a:r>
              <a:rPr lang="pl-PL" dirty="0" smtClean="0"/>
              <a:t> analizę danych z sensorów</a:t>
            </a:r>
          </a:p>
          <a:p>
            <a:pPr>
              <a:defRPr/>
            </a:pPr>
            <a:r>
              <a:rPr lang="pl-PL" dirty="0" smtClean="0"/>
              <a:t>Przekazuje dane dalej do chmury</a:t>
            </a:r>
          </a:p>
          <a:p>
            <a:pPr>
              <a:defRPr/>
            </a:pPr>
            <a:r>
              <a:rPr lang="pl-PL" dirty="0" smtClean="0"/>
              <a:t>Niezbędne komponenty</a:t>
            </a:r>
          </a:p>
          <a:p>
            <a:pPr marL="742950" lvl="1" indent="-285750">
              <a:defRPr/>
            </a:pPr>
            <a:r>
              <a:rPr lang="pl-PL" dirty="0" smtClean="0"/>
              <a:t>System Operacyjny</a:t>
            </a:r>
          </a:p>
          <a:p>
            <a:pPr marL="742950" lvl="1" indent="-285750">
              <a:defRPr/>
            </a:pPr>
            <a:r>
              <a:rPr lang="pl-PL" dirty="0" smtClean="0"/>
              <a:t>IoT </a:t>
            </a:r>
            <a:r>
              <a:rPr lang="pl-PL" dirty="0" err="1" smtClean="0"/>
              <a:t>Middleware</a:t>
            </a:r>
            <a:endParaRPr lang="pl-PL" dirty="0" smtClean="0"/>
          </a:p>
          <a:p>
            <a:pPr marL="742950" lvl="1" indent="-285750">
              <a:defRPr/>
            </a:pPr>
            <a:r>
              <a:rPr lang="pl-PL" dirty="0" smtClean="0"/>
              <a:t>Komunikacja</a:t>
            </a:r>
          </a:p>
          <a:p>
            <a:pPr marL="742950" lvl="1" indent="-285750">
              <a:defRPr/>
            </a:pPr>
            <a:r>
              <a:rPr lang="pl-PL" dirty="0" smtClean="0"/>
              <a:t>Zarządzanie danymi</a:t>
            </a:r>
          </a:p>
          <a:p>
            <a:pPr marL="742950" lvl="1" indent="-285750">
              <a:defRPr/>
            </a:pPr>
            <a:r>
              <a:rPr lang="pl-PL" dirty="0" smtClean="0"/>
              <a:t>Zdalne zarządzanie</a:t>
            </a:r>
            <a:endParaRPr lang="pl-PL" dirty="0"/>
          </a:p>
        </p:txBody>
      </p:sp>
      <p:pic>
        <p:nvPicPr>
          <p:cNvPr id="154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18" y="1504129"/>
            <a:ext cx="2836652" cy="293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Cloud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Symbol zastępczy zawartości 1"/>
          <p:cNvSpPr txBox="1">
            <a:spLocks/>
          </p:cNvSpPr>
          <p:nvPr/>
        </p:nvSpPr>
        <p:spPr>
          <a:xfrm>
            <a:off x="626533" y="1770967"/>
            <a:ext cx="4313161" cy="3313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r>
              <a:rPr lang="pl-PL" altLang="en-US" dirty="0" smtClean="0"/>
              <a:t>Najważniejsze zadania rozwiązania chmurowego:</a:t>
            </a:r>
          </a:p>
          <a:p>
            <a:r>
              <a:rPr lang="pl-PL" altLang="en-US" dirty="0" smtClean="0"/>
              <a:t>Przechowywanie i analiza danych</a:t>
            </a:r>
          </a:p>
          <a:p>
            <a:r>
              <a:rPr lang="pl-PL" altLang="en-US" dirty="0" smtClean="0"/>
              <a:t>AI i Machine Learning</a:t>
            </a:r>
          </a:p>
          <a:p>
            <a:r>
              <a:rPr lang="pl-PL" altLang="en-US" dirty="0" smtClean="0"/>
              <a:t>Zarządzanie końcówkami</a:t>
            </a:r>
          </a:p>
          <a:p>
            <a:r>
              <a:rPr lang="pl-PL" altLang="en-US" dirty="0" smtClean="0"/>
              <a:t>API dla aplikacji klienckich</a:t>
            </a:r>
          </a:p>
          <a:p>
            <a:endParaRPr lang="pl-PL" altLang="en-US" dirty="0" smtClean="0"/>
          </a:p>
        </p:txBody>
      </p:sp>
      <p:pic>
        <p:nvPicPr>
          <p:cNvPr id="156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22" y="1440873"/>
            <a:ext cx="2841096" cy="293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72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Artificial</a:t>
            </a:r>
            <a:r>
              <a:rPr lang="pl-PL" dirty="0" smtClean="0"/>
              <a:t> </a:t>
            </a:r>
            <a:r>
              <a:rPr lang="pl-PL" dirty="0" err="1" smtClean="0"/>
              <a:t>Intelligence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53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92187" y="57159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3200" dirty="0" smtClean="0">
                <a:solidFill>
                  <a:srgbClr val="FFC000"/>
                </a:solidFill>
              </a:rPr>
              <a:t>Rekomendowane</a:t>
            </a:r>
            <a:r>
              <a:rPr lang="pl-PL" sz="3200" dirty="0" smtClean="0"/>
              <a:t> </a:t>
            </a:r>
            <a:r>
              <a:rPr lang="pl-PL" sz="3200" dirty="0"/>
              <a:t>cechy systemu IoT </a:t>
            </a:r>
            <a:endParaRPr sz="32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71052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50">
                <a:solidFill>
                  <a:schemeClr val="tx1"/>
                </a:solidFill>
                <a:latin typeface="Raleway Light" panose="020B0604020202020204" charset="-18"/>
              </a:rPr>
              <a:t>30</a:t>
            </a:fld>
            <a:endParaRPr sz="105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pic>
        <p:nvPicPr>
          <p:cNvPr id="182" name="Symbol zastępczy zawartości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8"/>
          <a:stretch/>
        </p:blipFill>
        <p:spPr>
          <a:xfrm>
            <a:off x="738665" y="1460720"/>
            <a:ext cx="614319" cy="314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PoleTekstowe 9"/>
          <p:cNvSpPr txBox="1"/>
          <p:nvPr/>
        </p:nvSpPr>
        <p:spPr>
          <a:xfrm>
            <a:off x="1938302" y="1514683"/>
            <a:ext cx="6341991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r>
              <a:rPr lang="pl-PL" b="1" dirty="0">
                <a:solidFill>
                  <a:schemeClr val="tx1"/>
                </a:solidFill>
                <a:latin typeface="Raleway Light" panose="020B0604020202020204" charset="-18"/>
              </a:rPr>
              <a:t>Kompatybilność</a:t>
            </a:r>
            <a:r>
              <a:rPr lang="pl-PL" dirty="0">
                <a:solidFill>
                  <a:schemeClr val="tx1"/>
                </a:solidFill>
                <a:latin typeface="Raleway Light" panose="020B0604020202020204" charset="-18"/>
              </a:rPr>
              <a:t> – dowolna wybrana platforma IoT powinna wspołpracować z dowolnym sprzętem i protokołami </a:t>
            </a:r>
          </a:p>
        </p:txBody>
      </p:sp>
      <p:sp>
        <p:nvSpPr>
          <p:cNvPr id="184" name="PoleTekstowe 10"/>
          <p:cNvSpPr txBox="1">
            <a:spLocks noChangeArrowheads="1"/>
          </p:cNvSpPr>
          <p:nvPr/>
        </p:nvSpPr>
        <p:spPr bwMode="auto">
          <a:xfrm>
            <a:off x="1938302" y="2182347"/>
            <a:ext cx="63419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altLang="en-US" sz="1400" b="1" dirty="0">
                <a:latin typeface="Raleway Light" panose="020B0604020202020204" charset="-18"/>
              </a:rPr>
              <a:t>Modułowość</a:t>
            </a:r>
            <a:r>
              <a:rPr lang="pl-PL" altLang="en-US" sz="1400" dirty="0">
                <a:latin typeface="Raleway Light" panose="020B0604020202020204" charset="-18"/>
              </a:rPr>
              <a:t> – poszczególne elementy systemu – wymienne, </a:t>
            </a:r>
            <a:r>
              <a:rPr lang="pl-PL" altLang="en-US" sz="1400" dirty="0" smtClean="0">
                <a:latin typeface="Raleway Light" panose="020B0604020202020204" charset="-18"/>
              </a:rPr>
              <a:t>mogą pochodzić </a:t>
            </a:r>
            <a:r>
              <a:rPr lang="pl-PL" altLang="en-US" sz="1400" dirty="0">
                <a:latin typeface="Raleway Light" panose="020B0604020202020204" charset="-18"/>
              </a:rPr>
              <a:t>od różnych dostawców</a:t>
            </a:r>
          </a:p>
        </p:txBody>
      </p:sp>
      <p:sp>
        <p:nvSpPr>
          <p:cNvPr id="185" name="PoleTekstowe 11"/>
          <p:cNvSpPr txBox="1">
            <a:spLocks noChangeArrowheads="1"/>
          </p:cNvSpPr>
          <p:nvPr/>
        </p:nvSpPr>
        <p:spPr bwMode="auto">
          <a:xfrm>
            <a:off x="1938302" y="2850011"/>
            <a:ext cx="63419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altLang="en-US" sz="1400" b="1" dirty="0">
                <a:latin typeface="Raleway Light" panose="020B0604020202020204" charset="-18"/>
              </a:rPr>
              <a:t>Platform-independent</a:t>
            </a:r>
            <a:r>
              <a:rPr lang="pl-PL" altLang="en-US" sz="1400" dirty="0">
                <a:latin typeface="Raleway Light" panose="020B0604020202020204" charset="-18"/>
              </a:rPr>
              <a:t> – rozwiązanie powinno działać z dowolną chmurą</a:t>
            </a:r>
          </a:p>
        </p:txBody>
      </p:sp>
      <p:sp>
        <p:nvSpPr>
          <p:cNvPr id="186" name="Prostokąt 12"/>
          <p:cNvSpPr>
            <a:spLocks noChangeArrowheads="1"/>
          </p:cNvSpPr>
          <p:nvPr/>
        </p:nvSpPr>
        <p:spPr bwMode="auto">
          <a:xfrm>
            <a:off x="1938302" y="3302232"/>
            <a:ext cx="65266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altLang="en-US" sz="1400" b="1" dirty="0">
                <a:latin typeface="Raleway Light" panose="020B0604020202020204" charset="-18"/>
              </a:rPr>
              <a:t>Otwarte standardy </a:t>
            </a:r>
            <a:r>
              <a:rPr lang="pl-PL" altLang="en-US" sz="1400" dirty="0">
                <a:latin typeface="Raleway Light" panose="020B0604020202020204" charset="-18"/>
              </a:rPr>
              <a:t>– oparcie na otwartych standardach zapewnia możliwość rozbudowy systemu</a:t>
            </a:r>
          </a:p>
        </p:txBody>
      </p:sp>
      <p:sp>
        <p:nvSpPr>
          <p:cNvPr id="187" name="Prostokąt 13"/>
          <p:cNvSpPr>
            <a:spLocks noChangeArrowheads="1"/>
          </p:cNvSpPr>
          <p:nvPr/>
        </p:nvSpPr>
        <p:spPr bwMode="auto">
          <a:xfrm>
            <a:off x="1938302" y="3969897"/>
            <a:ext cx="65266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altLang="en-US" sz="1400" b="1" dirty="0">
                <a:latin typeface="Raleway Light" panose="020B0604020202020204" charset="-18"/>
              </a:rPr>
              <a:t>Zdefiniowane API </a:t>
            </a:r>
            <a:r>
              <a:rPr lang="pl-PL" altLang="en-US" sz="1400" dirty="0">
                <a:latin typeface="Raleway Light" panose="020B0604020202020204" charset="-18"/>
              </a:rPr>
              <a:t>– każda część systemu powinna mieć dobrze zdefiniowane </a:t>
            </a:r>
            <a:r>
              <a:rPr lang="pl-PL" altLang="en-US" sz="1400" dirty="0" err="1">
                <a:latin typeface="Raleway Light" panose="020B0604020202020204" charset="-18"/>
              </a:rPr>
              <a:t>interface</a:t>
            </a:r>
            <a:r>
              <a:rPr lang="pl-PL" altLang="en-US" sz="1400" dirty="0">
                <a:latin typeface="Raleway Light" panose="020B0604020202020204" charset="-18"/>
              </a:rPr>
              <a:t> do integracji z innymi systemami np. ERP</a:t>
            </a:r>
          </a:p>
        </p:txBody>
      </p:sp>
    </p:spTree>
    <p:extLst>
      <p:ext uri="{BB962C8B-B14F-4D97-AF65-F5344CB8AC3E}">
        <p14:creationId xmlns:p14="http://schemas.microsoft.com/office/powerpoint/2010/main" val="395924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>
                <a:solidFill>
                  <a:schemeClr val="bg1"/>
                </a:solidFill>
              </a:rPr>
              <a:t>Autonomus</a:t>
            </a:r>
            <a:r>
              <a:rPr lang="pl-PL" dirty="0" smtClean="0"/>
              <a:t> </a:t>
            </a:r>
            <a:r>
              <a:rPr lang="pl-PL" dirty="0" err="1" smtClean="0"/>
              <a:t>Vehicles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21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Cloud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71052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50">
                <a:solidFill>
                  <a:schemeClr val="tx1"/>
                </a:solidFill>
                <a:latin typeface="Raleway Light" panose="020B0604020202020204" charset="-18"/>
              </a:rPr>
              <a:t>32</a:t>
            </a:fld>
            <a:endParaRPr sz="105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pic>
        <p:nvPicPr>
          <p:cNvPr id="182" name="Symbol zastępczy zawartości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8"/>
          <a:stretch/>
        </p:blipFill>
        <p:spPr>
          <a:xfrm>
            <a:off x="738665" y="1460720"/>
            <a:ext cx="614319" cy="314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PoleTekstowe 9"/>
          <p:cNvSpPr txBox="1"/>
          <p:nvPr/>
        </p:nvSpPr>
        <p:spPr>
          <a:xfrm>
            <a:off x="1938302" y="1514683"/>
            <a:ext cx="6341991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r>
              <a:rPr lang="pl-PL" b="1" dirty="0">
                <a:solidFill>
                  <a:schemeClr val="tx1"/>
                </a:solidFill>
                <a:latin typeface="Raleway Light" panose="020B0604020202020204" charset="-18"/>
              </a:rPr>
              <a:t>Kompatybilność</a:t>
            </a:r>
            <a:r>
              <a:rPr lang="pl-PL" dirty="0">
                <a:solidFill>
                  <a:schemeClr val="tx1"/>
                </a:solidFill>
                <a:latin typeface="Raleway Light" panose="020B0604020202020204" charset="-18"/>
              </a:rPr>
              <a:t> – dowolna wybrana platforma IoT powinna wspołpracować z dowolnym sprzętem i protokołami </a:t>
            </a:r>
          </a:p>
        </p:txBody>
      </p:sp>
      <p:sp>
        <p:nvSpPr>
          <p:cNvPr id="184" name="PoleTekstowe 10"/>
          <p:cNvSpPr txBox="1">
            <a:spLocks noChangeArrowheads="1"/>
          </p:cNvSpPr>
          <p:nvPr/>
        </p:nvSpPr>
        <p:spPr bwMode="auto">
          <a:xfrm>
            <a:off x="1938302" y="2182347"/>
            <a:ext cx="63419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altLang="en-US" sz="1400" b="1" dirty="0">
                <a:latin typeface="Raleway Light" panose="020B0604020202020204" charset="-18"/>
              </a:rPr>
              <a:t>Modułowość</a:t>
            </a:r>
            <a:r>
              <a:rPr lang="pl-PL" altLang="en-US" sz="1400" dirty="0">
                <a:latin typeface="Raleway Light" panose="020B0604020202020204" charset="-18"/>
              </a:rPr>
              <a:t> – poszczególne elementy systemu – wymienne, </a:t>
            </a:r>
            <a:r>
              <a:rPr lang="pl-PL" altLang="en-US" sz="1400" dirty="0" smtClean="0">
                <a:latin typeface="Raleway Light" panose="020B0604020202020204" charset="-18"/>
              </a:rPr>
              <a:t>mogą pochodzić </a:t>
            </a:r>
            <a:r>
              <a:rPr lang="pl-PL" altLang="en-US" sz="1400" dirty="0">
                <a:latin typeface="Raleway Light" panose="020B0604020202020204" charset="-18"/>
              </a:rPr>
              <a:t>od różnych dostawców</a:t>
            </a:r>
          </a:p>
        </p:txBody>
      </p:sp>
      <p:sp>
        <p:nvSpPr>
          <p:cNvPr id="185" name="PoleTekstowe 11"/>
          <p:cNvSpPr txBox="1">
            <a:spLocks noChangeArrowheads="1"/>
          </p:cNvSpPr>
          <p:nvPr/>
        </p:nvSpPr>
        <p:spPr bwMode="auto">
          <a:xfrm>
            <a:off x="1938302" y="2850011"/>
            <a:ext cx="63419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altLang="en-US" sz="1400" b="1" dirty="0">
                <a:latin typeface="Raleway Light" panose="020B0604020202020204" charset="-18"/>
              </a:rPr>
              <a:t>Platform-independent</a:t>
            </a:r>
            <a:r>
              <a:rPr lang="pl-PL" altLang="en-US" sz="1400" dirty="0">
                <a:latin typeface="Raleway Light" panose="020B0604020202020204" charset="-18"/>
              </a:rPr>
              <a:t> – rozwiązanie powinno działać z dowolną chmurą</a:t>
            </a:r>
          </a:p>
        </p:txBody>
      </p:sp>
      <p:sp>
        <p:nvSpPr>
          <p:cNvPr id="186" name="Prostokąt 12"/>
          <p:cNvSpPr>
            <a:spLocks noChangeArrowheads="1"/>
          </p:cNvSpPr>
          <p:nvPr/>
        </p:nvSpPr>
        <p:spPr bwMode="auto">
          <a:xfrm>
            <a:off x="1938302" y="3302232"/>
            <a:ext cx="65266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altLang="en-US" sz="1400" b="1" dirty="0">
                <a:latin typeface="Raleway Light" panose="020B0604020202020204" charset="-18"/>
              </a:rPr>
              <a:t>Otwarte standardy </a:t>
            </a:r>
            <a:r>
              <a:rPr lang="pl-PL" altLang="en-US" sz="1400" dirty="0">
                <a:latin typeface="Raleway Light" panose="020B0604020202020204" charset="-18"/>
              </a:rPr>
              <a:t>– oparcie na otwartych standardach zapewnia możliwość rozbudowy systemu</a:t>
            </a:r>
          </a:p>
        </p:txBody>
      </p:sp>
      <p:sp>
        <p:nvSpPr>
          <p:cNvPr id="187" name="Prostokąt 13"/>
          <p:cNvSpPr>
            <a:spLocks noChangeArrowheads="1"/>
          </p:cNvSpPr>
          <p:nvPr/>
        </p:nvSpPr>
        <p:spPr bwMode="auto">
          <a:xfrm>
            <a:off x="1938302" y="3969897"/>
            <a:ext cx="65266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altLang="en-US" sz="1400" b="1" dirty="0">
                <a:latin typeface="Raleway Light" panose="020B0604020202020204" charset="-18"/>
              </a:rPr>
              <a:t>Zdefiniowane API </a:t>
            </a:r>
            <a:r>
              <a:rPr lang="pl-PL" altLang="en-US" sz="1400" dirty="0">
                <a:latin typeface="Raleway Light" panose="020B0604020202020204" charset="-18"/>
              </a:rPr>
              <a:t>– każda część systemu powinna mieć dobrze zdefiniowane </a:t>
            </a:r>
            <a:r>
              <a:rPr lang="pl-PL" altLang="en-US" sz="1400" dirty="0" err="1">
                <a:latin typeface="Raleway Light" panose="020B0604020202020204" charset="-18"/>
              </a:rPr>
              <a:t>interface</a:t>
            </a:r>
            <a:r>
              <a:rPr lang="pl-PL" altLang="en-US" sz="1400" dirty="0">
                <a:latin typeface="Raleway Light" panose="020B0604020202020204" charset="-18"/>
              </a:rPr>
              <a:t> do integracji z innymi systemami np. ERP</a:t>
            </a:r>
          </a:p>
        </p:txBody>
      </p:sp>
    </p:spTree>
    <p:extLst>
      <p:ext uri="{BB962C8B-B14F-4D97-AF65-F5344CB8AC3E}">
        <p14:creationId xmlns:p14="http://schemas.microsoft.com/office/powerpoint/2010/main" val="9664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Blockchain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844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 smtClean="0"/>
              <a:t>Bitcoin </a:t>
            </a:r>
            <a:r>
              <a:rPr lang="pl-PL" sz="4800" dirty="0" err="1" smtClean="0">
                <a:solidFill>
                  <a:srgbClr val="FFC000"/>
                </a:solidFill>
              </a:rPr>
              <a:t>example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4"/>
          <p:cNvSpPr>
            <a:spLocks noGrp="1"/>
          </p:cNvSpPr>
          <p:nvPr>
            <p:ph type="body" idx="1"/>
          </p:nvPr>
        </p:nvSpPr>
        <p:spPr>
          <a:xfrm>
            <a:off x="489397" y="1502804"/>
            <a:ext cx="8229600" cy="26441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Decentralized, Distributed Ledger</a:t>
            </a:r>
          </a:p>
          <a:p>
            <a:pPr lvl="1">
              <a:spcBef>
                <a:spcPts val="750"/>
              </a:spcBef>
            </a:pPr>
            <a:r>
              <a:rPr lang="en-US" dirty="0"/>
              <a:t>An immutable collection of digital assets (bitcoins)</a:t>
            </a:r>
          </a:p>
          <a:p>
            <a:pPr lvl="1">
              <a:spcBef>
                <a:spcPts val="750"/>
              </a:spcBef>
            </a:pPr>
            <a:r>
              <a:rPr lang="en-US" dirty="0" smtClean="0"/>
              <a:t>A transparent, verifiable </a:t>
            </a:r>
            <a:r>
              <a:rPr lang="en-US" dirty="0"/>
              <a:t>assignment of assets to identities</a:t>
            </a:r>
          </a:p>
          <a:p>
            <a:pPr lvl="1">
              <a:spcBef>
                <a:spcPts val="750"/>
              </a:spcBef>
            </a:pPr>
            <a:r>
              <a:rPr lang="en-US" dirty="0" smtClean="0"/>
              <a:t>A globally consistent </a:t>
            </a:r>
            <a:r>
              <a:rPr lang="en-US" dirty="0"/>
              <a:t>log of transactions that captures the transfer of </a:t>
            </a:r>
            <a:r>
              <a:rPr lang="en-US" dirty="0" smtClean="0"/>
              <a:t>assets </a:t>
            </a:r>
            <a:r>
              <a:rPr lang="en-US" dirty="0"/>
              <a:t>from one identity to </a:t>
            </a:r>
            <a:r>
              <a:rPr lang="en-US" dirty="0" smtClean="0"/>
              <a:t>another</a:t>
            </a:r>
            <a:endParaRPr lang="pl-PL" dirty="0"/>
          </a:p>
          <a:p>
            <a:pPr marL="114300" indent="0">
              <a:spcBef>
                <a:spcPts val="750"/>
              </a:spcBef>
              <a:buNone/>
            </a:pPr>
            <a:r>
              <a:rPr lang="pl-PL" dirty="0" smtClean="0"/>
              <a:t>N</a:t>
            </a:r>
            <a:r>
              <a:rPr lang="en-US" dirty="0" smtClean="0"/>
              <a:t>o </a:t>
            </a:r>
            <a:r>
              <a:rPr lang="en-US" dirty="0"/>
              <a:t>central authority or infrastructure!!!</a:t>
            </a:r>
          </a:p>
          <a:p>
            <a:pPr marL="114300" indent="0">
              <a:spcBef>
                <a:spcPts val="750"/>
              </a:spcBef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949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>
                <a:solidFill>
                  <a:srgbClr val="FFC000"/>
                </a:solidFill>
              </a:rPr>
              <a:t>Distributed</a:t>
            </a:r>
            <a:r>
              <a:rPr lang="pl-PL" sz="4800" dirty="0" smtClean="0"/>
              <a:t> </a:t>
            </a:r>
            <a:r>
              <a:rPr lang="pl-PL" sz="4800" dirty="0" err="1" smtClean="0"/>
              <a:t>consensus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6"/>
          <p:cNvSpPr>
            <a:spLocks noGrp="1"/>
          </p:cNvSpPr>
          <p:nvPr>
            <p:ph type="body" idx="1"/>
          </p:nvPr>
        </p:nvSpPr>
        <p:spPr>
          <a:xfrm>
            <a:off x="470079" y="1554319"/>
            <a:ext cx="8229600" cy="37256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do you get agreement that a transaction is valid given that:</a:t>
            </a:r>
          </a:p>
          <a:p>
            <a:pPr lvl="1">
              <a:spcBef>
                <a:spcPts val="750"/>
              </a:spcBef>
            </a:pPr>
            <a:r>
              <a:rPr lang="en-US" dirty="0" smtClean="0"/>
              <a:t>You don’t know everyone in the network (dynamic membership)</a:t>
            </a:r>
          </a:p>
          <a:p>
            <a:pPr lvl="1">
              <a:spcBef>
                <a:spcPts val="750"/>
              </a:spcBef>
            </a:pPr>
            <a:r>
              <a:rPr lang="en-US" dirty="0" smtClean="0"/>
              <a:t>You don’t know all of the available transactions</a:t>
            </a:r>
          </a:p>
          <a:p>
            <a:pPr lvl="1">
              <a:spcBef>
                <a:spcPts val="750"/>
              </a:spcBef>
            </a:pPr>
            <a:r>
              <a:rPr lang="en-US" dirty="0" smtClean="0"/>
              <a:t>Messages on the network can be dropped, mangled, re-ordered, …</a:t>
            </a:r>
          </a:p>
          <a:p>
            <a:pPr lvl="1">
              <a:spcBef>
                <a:spcPts val="750"/>
              </a:spcBef>
            </a:pPr>
            <a:r>
              <a:rPr lang="en-US" dirty="0" smtClean="0"/>
              <a:t>And… you don’t trust anyone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>
                <a:solidFill>
                  <a:srgbClr val="FFC000"/>
                </a:solidFill>
              </a:rPr>
              <a:t>Distributed</a:t>
            </a:r>
            <a:r>
              <a:rPr lang="pl-PL" sz="4800" dirty="0"/>
              <a:t> </a:t>
            </a:r>
            <a:r>
              <a:rPr lang="pl-PL" sz="4800" dirty="0" err="1"/>
              <a:t>consensus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6"/>
          <p:cNvSpPr>
            <a:spLocks noGrp="1"/>
          </p:cNvSpPr>
          <p:nvPr>
            <p:ph type="body" idx="1"/>
          </p:nvPr>
        </p:nvSpPr>
        <p:spPr>
          <a:xfrm>
            <a:off x="676141" y="1384479"/>
            <a:ext cx="7875432" cy="3116688"/>
          </a:xfrm>
        </p:spPr>
        <p:txBody>
          <a:bodyPr>
            <a:normAutofit/>
          </a:bodyPr>
          <a:lstStyle/>
          <a:p>
            <a:pPr marL="0" indent="0">
              <a:spcBef>
                <a:spcPts val="1500"/>
              </a:spcBef>
              <a:buNone/>
            </a:pPr>
            <a:r>
              <a:rPr lang="en-US" dirty="0" smtClean="0"/>
              <a:t>“</a:t>
            </a:r>
            <a:r>
              <a:rPr lang="en-US" b="1" dirty="0" smtClean="0"/>
              <a:t>Proof-of-Work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Consensus leader is the first validator to solve a cryptographic puzzle</a:t>
            </a:r>
          </a:p>
          <a:p>
            <a:pPr lvl="1"/>
            <a:r>
              <a:rPr lang="en-US" dirty="0" smtClean="0"/>
              <a:t>The elected leader chooses the block that is added to the chain</a:t>
            </a:r>
          </a:p>
          <a:p>
            <a:pPr lvl="1"/>
            <a:r>
              <a:rPr lang="en-US" dirty="0" smtClean="0"/>
              <a:t>Solving the puzzle represents a fair, distributed “lottery”</a:t>
            </a:r>
          </a:p>
          <a:p>
            <a:pPr lvl="2"/>
            <a:r>
              <a:rPr lang="en-US" dirty="0" smtClean="0"/>
              <a:t>Very difficult for a single validator to control the chain</a:t>
            </a:r>
          </a:p>
          <a:p>
            <a:pPr marL="0" indent="0">
              <a:spcBef>
                <a:spcPts val="1875"/>
              </a:spcBef>
              <a:buNone/>
            </a:pPr>
            <a:r>
              <a:rPr lang="en-US" dirty="0" smtClean="0"/>
              <a:t>“</a:t>
            </a:r>
            <a:r>
              <a:rPr lang="en-US" b="1" dirty="0" smtClean="0"/>
              <a:t>Longest Chain Wins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In the case of disputes, the chain that represents the most work wins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7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Block</a:t>
            </a:r>
            <a:r>
              <a:rPr lang="pl-PL" sz="4800" dirty="0" err="1" smtClean="0">
                <a:solidFill>
                  <a:srgbClr val="FFC000"/>
                </a:solidFill>
              </a:rPr>
              <a:t>chain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7185" y="1782561"/>
            <a:ext cx="803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Raleway Light" panose="020B0604020202020204" charset="-18"/>
              </a:rPr>
              <a:t>Each validated block </a:t>
            </a:r>
            <a:r>
              <a:rPr lang="en-US" sz="2000" dirty="0" smtClean="0">
                <a:latin typeface="Raleway Light" panose="020B0604020202020204" charset="-18"/>
              </a:rPr>
              <a:t>contains a reference to the previous valid block, this creates a “chain” of blocks that captures the entire history of every valid transaction</a:t>
            </a:r>
            <a:endParaRPr lang="en-US" sz="2000" dirty="0">
              <a:latin typeface="Raleway Light" panose="020B0604020202020204" charset="-1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96009" y="3149154"/>
            <a:ext cx="7480176" cy="859329"/>
            <a:chOff x="807542" y="1678373"/>
            <a:chExt cx="7480176" cy="859329"/>
          </a:xfrm>
          <a:solidFill>
            <a:srgbClr val="FFC000">
              <a:alpha val="50000"/>
            </a:srgbClr>
          </a:solidFill>
        </p:grpSpPr>
        <p:grpSp>
          <p:nvGrpSpPr>
            <p:cNvPr id="13" name="Group 12"/>
            <p:cNvGrpSpPr/>
            <p:nvPr/>
          </p:nvGrpSpPr>
          <p:grpSpPr>
            <a:xfrm>
              <a:off x="1157843" y="1678373"/>
              <a:ext cx="1596979" cy="859329"/>
              <a:chOff x="1157843" y="1521673"/>
              <a:chExt cx="1596979" cy="859329"/>
            </a:xfrm>
            <a:grpFill/>
          </p:grpSpPr>
          <p:sp>
            <p:nvSpPr>
              <p:cNvPr id="42" name="Rectangle 41"/>
              <p:cNvSpPr/>
              <p:nvPr/>
            </p:nvSpPr>
            <p:spPr>
              <a:xfrm>
                <a:off x="1157843" y="1521673"/>
                <a:ext cx="1596979" cy="8593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aleway Light" panose="020B0604020202020204" charset="-18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256699" y="1788307"/>
                <a:ext cx="77724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Prev</a:t>
                </a:r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 Hash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103201" y="1790006"/>
                <a:ext cx="54864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Nonce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56699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Txn</a:t>
                </a:r>
                <a:endParaRPr lang="en-US" sz="1100" dirty="0" smtClean="0">
                  <a:solidFill>
                    <a:srgbClr val="003C7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771390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Txn</a:t>
                </a:r>
                <a:endParaRPr lang="en-US" sz="1100" dirty="0" smtClean="0">
                  <a:solidFill>
                    <a:srgbClr val="003C7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286081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…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809404" y="1570499"/>
                <a:ext cx="384721" cy="169277"/>
              </a:xfrm>
              <a:prstGeom prst="rect">
                <a:avLst/>
              </a:prstGeom>
              <a:grpFill/>
            </p:spPr>
            <p:txBody>
              <a:bodyPr vert="horz" wrap="none" lIns="0" tIns="0" rIns="0" bIns="0" rtlCol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Block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002142" y="1678373"/>
              <a:ext cx="1596979" cy="859329"/>
              <a:chOff x="1157843" y="1521673"/>
              <a:chExt cx="1596979" cy="859329"/>
            </a:xfrm>
            <a:grpFill/>
          </p:grpSpPr>
          <p:sp>
            <p:nvSpPr>
              <p:cNvPr id="35" name="Rectangle 34"/>
              <p:cNvSpPr/>
              <p:nvPr/>
            </p:nvSpPr>
            <p:spPr>
              <a:xfrm>
                <a:off x="1157843" y="1521673"/>
                <a:ext cx="1596979" cy="8593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aleway Light" panose="020B0604020202020204" charset="-1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256699" y="1788307"/>
                <a:ext cx="77724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Prev</a:t>
                </a:r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 Hash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103201" y="1790006"/>
                <a:ext cx="54864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Nonce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256699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Txn</a:t>
                </a:r>
                <a:endParaRPr lang="en-US" sz="1100" dirty="0" smtClean="0">
                  <a:solidFill>
                    <a:srgbClr val="003C7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771390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Txn</a:t>
                </a:r>
                <a:endParaRPr lang="en-US" sz="1100" dirty="0" smtClean="0">
                  <a:solidFill>
                    <a:srgbClr val="003C7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286081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…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809404" y="1570499"/>
                <a:ext cx="384721" cy="169277"/>
              </a:xfrm>
              <a:prstGeom prst="rect">
                <a:avLst/>
              </a:prstGeom>
              <a:grpFill/>
            </p:spPr>
            <p:txBody>
              <a:bodyPr vert="horz" wrap="none" lIns="0" tIns="0" rIns="0" bIns="0" rtlCol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Block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846441" y="1678373"/>
              <a:ext cx="1596979" cy="859329"/>
              <a:chOff x="1157843" y="1521673"/>
              <a:chExt cx="1596979" cy="859329"/>
            </a:xfrm>
            <a:grpFill/>
          </p:grpSpPr>
          <p:sp>
            <p:nvSpPr>
              <p:cNvPr id="28" name="Rectangle 27"/>
              <p:cNvSpPr/>
              <p:nvPr/>
            </p:nvSpPr>
            <p:spPr>
              <a:xfrm>
                <a:off x="1157843" y="1521673"/>
                <a:ext cx="1596979" cy="8593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aleway Light" panose="020B0604020202020204" charset="-18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56699" y="1788307"/>
                <a:ext cx="77724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Prev</a:t>
                </a:r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 Hash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103201" y="1790006"/>
                <a:ext cx="54864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Nonce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56699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Txn</a:t>
                </a:r>
                <a:endParaRPr lang="en-US" sz="1100" dirty="0" smtClean="0">
                  <a:solidFill>
                    <a:srgbClr val="003C7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71390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Txn</a:t>
                </a:r>
                <a:endParaRPr lang="en-US" sz="1100" dirty="0" smtClean="0">
                  <a:solidFill>
                    <a:srgbClr val="003C7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286081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…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809404" y="1570499"/>
                <a:ext cx="384721" cy="169277"/>
              </a:xfrm>
              <a:prstGeom prst="rect">
                <a:avLst/>
              </a:prstGeom>
              <a:grpFill/>
            </p:spPr>
            <p:txBody>
              <a:bodyPr vert="horz" wrap="none" lIns="0" tIns="0" rIns="0" bIns="0" rtlCol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Block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90739" y="1678373"/>
              <a:ext cx="1596979" cy="859329"/>
              <a:chOff x="1157843" y="1521673"/>
              <a:chExt cx="1596979" cy="859329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1157843" y="1521673"/>
                <a:ext cx="1596979" cy="8593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aleway Light" panose="020B0604020202020204" charset="-1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56699" y="1788307"/>
                <a:ext cx="77724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Prev</a:t>
                </a:r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 Hash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03201" y="1790006"/>
                <a:ext cx="54864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Nonce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56699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Txn</a:t>
                </a:r>
                <a:endParaRPr lang="en-US" sz="1100" dirty="0" smtClean="0">
                  <a:solidFill>
                    <a:srgbClr val="003C7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771390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err="1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Txn</a:t>
                </a:r>
                <a:endParaRPr lang="en-US" sz="1100" dirty="0" smtClean="0">
                  <a:solidFill>
                    <a:srgbClr val="003C7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86081" y="2081936"/>
                <a:ext cx="365760" cy="18288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vert="horz" wrap="none" lIns="182880" tIns="182880" rIns="182880" bIns="182880" rtlCol="0" anchor="ctr" anchorCtr="1">
                <a:noAutofit/>
              </a:bodyPr>
              <a:lstStyle/>
              <a:p>
                <a:r>
                  <a:rPr lang="en-US" sz="1100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…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809404" y="1570499"/>
                <a:ext cx="384721" cy="169277"/>
              </a:xfrm>
              <a:prstGeom prst="rect">
                <a:avLst/>
              </a:prstGeom>
              <a:grpFill/>
            </p:spPr>
            <p:txBody>
              <a:bodyPr vert="horz" wrap="none" lIns="0" tIns="0" rIns="0" bIns="0" rtlCol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3C71"/>
                    </a:solidFill>
                    <a:latin typeface="Raleway Light" panose="020B0604020202020204" charset="-18"/>
                  </a:rPr>
                  <a:t>Block</a:t>
                </a:r>
              </a:p>
            </p:txBody>
          </p:sp>
        </p:grpSp>
        <p:cxnSp>
          <p:nvCxnSpPr>
            <p:cNvPr id="17" name="Straight Arrow Connector 16"/>
            <p:cNvCxnSpPr>
              <a:stCxn id="22" idx="1"/>
              <a:endCxn id="30" idx="3"/>
            </p:cNvCxnSpPr>
            <p:nvPr/>
          </p:nvCxnSpPr>
          <p:spPr>
            <a:xfrm flipH="1">
              <a:off x="6340439" y="2036447"/>
              <a:ext cx="449156" cy="169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36" idx="1"/>
              <a:endCxn id="44" idx="3"/>
            </p:cNvCxnSpPr>
            <p:nvPr/>
          </p:nvCxnSpPr>
          <p:spPr>
            <a:xfrm flipH="1">
              <a:off x="2651841" y="2036447"/>
              <a:ext cx="449157" cy="169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29" idx="1"/>
              <a:endCxn id="37" idx="3"/>
            </p:cNvCxnSpPr>
            <p:nvPr/>
          </p:nvCxnSpPr>
          <p:spPr>
            <a:xfrm flipH="1">
              <a:off x="4496140" y="2036447"/>
              <a:ext cx="449157" cy="169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807542" y="2036447"/>
              <a:ext cx="449157" cy="169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95462" y="4250649"/>
            <a:ext cx="772006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aleway Light" panose="020B0604020202020204" charset="-18"/>
              </a:rPr>
              <a:t>blocks </a:t>
            </a:r>
            <a:r>
              <a:rPr lang="en-US" sz="2000" dirty="0" smtClean="0">
                <a:solidFill>
                  <a:schemeClr val="tx1"/>
                </a:solidFill>
                <a:latin typeface="Raleway Light" panose="020B0604020202020204" charset="-18"/>
                <a:sym typeface="Wingdings" panose="05000000000000000000" pitchFamily="2" charset="2"/>
              </a:rPr>
              <a:t> batches of transactions, chain  </a:t>
            </a:r>
            <a:r>
              <a:rPr lang="en-US" sz="2000" dirty="0" err="1" smtClean="0">
                <a:solidFill>
                  <a:schemeClr val="tx1"/>
                </a:solidFill>
                <a:latin typeface="Raleway Light" panose="020B0604020202020204" charset="-18"/>
                <a:sym typeface="Wingdings" panose="05000000000000000000" pitchFamily="2" charset="2"/>
              </a:rPr>
              <a:t>merkle</a:t>
            </a:r>
            <a:r>
              <a:rPr lang="en-US" sz="2000" dirty="0" smtClean="0">
                <a:solidFill>
                  <a:schemeClr val="tx1"/>
                </a:solidFill>
                <a:latin typeface="Raleway Light" panose="020B0604020202020204" charset="-18"/>
                <a:sym typeface="Wingdings" panose="05000000000000000000" pitchFamily="2" charset="2"/>
              </a:rPr>
              <a:t> tree of hashes</a:t>
            </a:r>
            <a:endParaRPr lang="en-US" sz="2000" dirty="0" smtClean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8213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91845" y="41684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Blocks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conflict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" name="Straight Arrow Connector 10"/>
          <p:cNvCxnSpPr/>
          <p:nvPr/>
        </p:nvCxnSpPr>
        <p:spPr bwMode="auto">
          <a:xfrm flipH="1" flipV="1">
            <a:off x="4593880" y="3126605"/>
            <a:ext cx="1102977" cy="893852"/>
          </a:xfrm>
          <a:prstGeom prst="straightConnector1">
            <a:avLst/>
          </a:prstGeom>
          <a:noFill/>
          <a:ln w="1016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601029" y="2467429"/>
            <a:ext cx="1182915" cy="602342"/>
          </a:xfrm>
          <a:prstGeom prst="straightConnector1">
            <a:avLst/>
          </a:prstGeom>
          <a:noFill/>
          <a:ln w="1016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080012" y="1495045"/>
            <a:ext cx="1621302" cy="829993"/>
          </a:xfrm>
          <a:prstGeom prst="rect">
            <a:avLst/>
          </a:prstGeom>
          <a:solidFill>
            <a:srgbClr val="FFC000">
              <a:alpha val="53000"/>
            </a:srgb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604020202020204" charset="-18"/>
              </a:rPr>
              <a:t>Block </a:t>
            </a:r>
            <a:r>
              <a:rPr lang="en-US" sz="1400" dirty="0" smtClean="0">
                <a:solidFill>
                  <a:schemeClr val="tx1"/>
                </a:solidFill>
                <a:latin typeface="Raleway Light" panose="020B0604020202020204" charset="-18"/>
              </a:rPr>
              <a:t>#efab1100</a:t>
            </a:r>
            <a:endParaRPr lang="en-US" sz="14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marL="0" lvl="1" algn="ctr">
              <a:spcBef>
                <a:spcPts val="1125"/>
              </a:spcBef>
            </a:pPr>
            <a:r>
              <a:rPr lang="en-US" sz="1400" b="1" dirty="0" err="1">
                <a:solidFill>
                  <a:srgbClr val="FF0000"/>
                </a:solidFill>
                <a:latin typeface="Raleway Light" panose="020B0604020202020204" charset="-18"/>
              </a:rPr>
              <a:t>Txn</a:t>
            </a:r>
            <a:r>
              <a:rPr lang="en-US" sz="1400" b="1" dirty="0">
                <a:solidFill>
                  <a:srgbClr val="FF0000"/>
                </a:solidFill>
                <a:latin typeface="Raleway Light" panose="020B0604020202020204" charset="-18"/>
              </a:rPr>
              <a:t>: id</a:t>
            </a:r>
            <a:r>
              <a:rPr lang="en-US" sz="1400" b="1" baseline="-25000" dirty="0">
                <a:solidFill>
                  <a:srgbClr val="FF0000"/>
                </a:solidFill>
                <a:latin typeface="Raleway Light" panose="020B0604020202020204" charset="-18"/>
              </a:rPr>
              <a:t>11</a:t>
            </a:r>
            <a:r>
              <a:rPr lang="en-US" sz="1400" b="1" dirty="0">
                <a:solidFill>
                  <a:srgbClr val="FF0000"/>
                </a:solidFill>
                <a:latin typeface="Raleway Light" panose="020B0604020202020204" charset="-18"/>
              </a:rPr>
              <a:t>, id</a:t>
            </a:r>
            <a:r>
              <a:rPr lang="en-US" sz="1400" b="1" baseline="-25000" dirty="0">
                <a:solidFill>
                  <a:srgbClr val="FF0000"/>
                </a:solidFill>
                <a:latin typeface="Raleway Light" panose="020B0604020202020204" charset="-18"/>
              </a:rPr>
              <a:t>99, </a:t>
            </a:r>
            <a:r>
              <a:rPr lang="en-US" sz="1400" b="1" dirty="0">
                <a:solidFill>
                  <a:srgbClr val="FF0000"/>
                </a:solidFill>
                <a:latin typeface="Raleway Light" panose="020B0604020202020204" charset="-18"/>
              </a:rPr>
              <a:t>38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0894" y="1495045"/>
            <a:ext cx="1621302" cy="829993"/>
          </a:xfrm>
          <a:prstGeom prst="rect">
            <a:avLst/>
          </a:prstGeom>
          <a:solidFill>
            <a:srgbClr val="FFC000">
              <a:alpha val="53000"/>
            </a:srgb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604020202020204" charset="-18"/>
              </a:rPr>
              <a:t>Block #aa1122bb</a:t>
            </a:r>
          </a:p>
          <a:p>
            <a:pPr marL="0" lvl="1" algn="ctr">
              <a:spcBef>
                <a:spcPts val="1125"/>
              </a:spcBef>
            </a:pPr>
            <a:r>
              <a:rPr lang="en-US" sz="1400" dirty="0" err="1">
                <a:solidFill>
                  <a:schemeClr val="tx1"/>
                </a:solidFill>
                <a:latin typeface="Raleway Light" panose="020B0604020202020204" charset="-18"/>
              </a:rPr>
              <a:t>Txn</a:t>
            </a:r>
            <a:r>
              <a:rPr lang="en-US" sz="1400" dirty="0">
                <a:solidFill>
                  <a:schemeClr val="tx1"/>
                </a:solidFill>
                <a:latin typeface="Raleway Light" panose="020B0604020202020204" charset="-18"/>
              </a:rPr>
              <a:t>: id</a:t>
            </a:r>
            <a:r>
              <a:rPr lang="en-US" sz="1400" baseline="-25000" dirty="0">
                <a:solidFill>
                  <a:schemeClr val="tx1"/>
                </a:solidFill>
                <a:latin typeface="Raleway Light" panose="020B0604020202020204" charset="-18"/>
              </a:rPr>
              <a:t>11</a:t>
            </a:r>
            <a:r>
              <a:rPr lang="en-US" sz="1400" dirty="0">
                <a:solidFill>
                  <a:schemeClr val="tx1"/>
                </a:solidFill>
                <a:latin typeface="Raleway Light" panose="020B0604020202020204" charset="-18"/>
              </a:rPr>
              <a:t>, id</a:t>
            </a:r>
            <a:r>
              <a:rPr lang="en-US" sz="1400" baseline="-25000" dirty="0">
                <a:solidFill>
                  <a:schemeClr val="tx1"/>
                </a:solidFill>
                <a:latin typeface="Raleway Light" panose="020B0604020202020204" charset="-18"/>
              </a:rPr>
              <a:t>81, </a:t>
            </a:r>
            <a:r>
              <a:rPr lang="en-US" sz="1400" dirty="0">
                <a:solidFill>
                  <a:schemeClr val="tx1"/>
                </a:solidFill>
                <a:latin typeface="Raleway Light" panose="020B0604020202020204" charset="-18"/>
              </a:rPr>
              <a:t>22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21776" y="2617265"/>
            <a:ext cx="1621302" cy="829993"/>
          </a:xfrm>
          <a:prstGeom prst="rect">
            <a:avLst/>
          </a:prstGeom>
          <a:solidFill>
            <a:srgbClr val="FFC000">
              <a:alpha val="53000"/>
            </a:srgb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604020202020204" charset="-18"/>
              </a:rPr>
              <a:t>Block #ff9988ee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2658" y="2617265"/>
            <a:ext cx="1621302" cy="829993"/>
          </a:xfrm>
          <a:prstGeom prst="rect">
            <a:avLst/>
          </a:prstGeom>
          <a:solidFill>
            <a:srgbClr val="FFC000">
              <a:alpha val="53000"/>
            </a:srgb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604020202020204" charset="-18"/>
              </a:rPr>
              <a:t>Block #dd7788cc</a:t>
            </a:r>
          </a:p>
        </p:txBody>
      </p:sp>
      <p:cxnSp>
        <p:nvCxnSpPr>
          <p:cNvPr id="17" name="Straight Arrow Connector 16"/>
          <p:cNvCxnSpPr>
            <a:stCxn id="13" idx="1"/>
          </p:cNvCxnSpPr>
          <p:nvPr/>
        </p:nvCxnSpPr>
        <p:spPr bwMode="auto">
          <a:xfrm flipH="1">
            <a:off x="6622196" y="1910042"/>
            <a:ext cx="457815" cy="0"/>
          </a:xfrm>
          <a:prstGeom prst="straightConnector1">
            <a:avLst/>
          </a:prstGeom>
          <a:noFill/>
          <a:ln w="1016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>
            <a:stCxn id="15" idx="1"/>
            <a:endCxn id="16" idx="3"/>
          </p:cNvCxnSpPr>
          <p:nvPr/>
        </p:nvCxnSpPr>
        <p:spPr bwMode="auto">
          <a:xfrm flipH="1">
            <a:off x="2463960" y="3032261"/>
            <a:ext cx="457815" cy="0"/>
          </a:xfrm>
          <a:prstGeom prst="straightConnector1">
            <a:avLst/>
          </a:prstGeom>
          <a:noFill/>
          <a:ln w="1016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755636" y="3550799"/>
            <a:ext cx="1726661" cy="829993"/>
          </a:xfrm>
          <a:prstGeom prst="rect">
            <a:avLst/>
          </a:prstGeom>
          <a:solidFill>
            <a:srgbClr val="FFC000">
              <a:alpha val="53000"/>
            </a:srgb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604020202020204" charset="-18"/>
              </a:rPr>
              <a:t>Block #abc112cba</a:t>
            </a:r>
          </a:p>
          <a:p>
            <a:pPr marL="0" lvl="1" algn="ctr">
              <a:spcBef>
                <a:spcPts val="1125"/>
              </a:spcBef>
            </a:pPr>
            <a:r>
              <a:rPr lang="en-US" sz="1400" b="1" dirty="0" err="1">
                <a:solidFill>
                  <a:srgbClr val="FF0000"/>
                </a:solidFill>
                <a:latin typeface="Raleway Light" panose="020B0604020202020204" charset="-18"/>
              </a:rPr>
              <a:t>Txn</a:t>
            </a:r>
            <a:r>
              <a:rPr lang="en-US" sz="1400" b="1" dirty="0">
                <a:solidFill>
                  <a:srgbClr val="FF0000"/>
                </a:solidFill>
                <a:latin typeface="Raleway Light" panose="020B0604020202020204" charset="-18"/>
              </a:rPr>
              <a:t>: id</a:t>
            </a:r>
            <a:r>
              <a:rPr lang="en-US" sz="1400" b="1" baseline="-25000" dirty="0">
                <a:solidFill>
                  <a:srgbClr val="FF0000"/>
                </a:solidFill>
                <a:latin typeface="Raleway Light" panose="020B0604020202020204" charset="-18"/>
              </a:rPr>
              <a:t>11</a:t>
            </a:r>
            <a:r>
              <a:rPr lang="en-US" sz="1400" b="1" dirty="0">
                <a:solidFill>
                  <a:srgbClr val="FF0000"/>
                </a:solidFill>
                <a:latin typeface="Raleway Light" panose="020B0604020202020204" charset="-18"/>
              </a:rPr>
              <a:t>, id</a:t>
            </a:r>
            <a:r>
              <a:rPr lang="en-US" sz="1400" b="1" baseline="-25000" dirty="0">
                <a:solidFill>
                  <a:srgbClr val="FF0000"/>
                </a:solidFill>
                <a:latin typeface="Raleway Light" panose="020B0604020202020204" charset="-18"/>
              </a:rPr>
              <a:t>99, </a:t>
            </a:r>
            <a:r>
              <a:rPr lang="en-US" sz="1400" b="1" dirty="0">
                <a:solidFill>
                  <a:srgbClr val="FF0000"/>
                </a:solidFill>
                <a:latin typeface="Raleway Light" panose="020B0604020202020204" charset="-18"/>
              </a:rPr>
              <a:t>38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3886" y="3639159"/>
            <a:ext cx="3768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Raleway Light" panose="020B0604020202020204" charset="-18"/>
              </a:rPr>
              <a:t>When conflicts occur, pick the longest chain (or the one with the most “work”)</a:t>
            </a:r>
            <a:endParaRPr lang="en-US" sz="2000" dirty="0">
              <a:latin typeface="Raleway Light" panose="020B0604020202020204" charset="-1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5714" y="1335315"/>
            <a:ext cx="3648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 Light" panose="020B0604020202020204" charset="-18"/>
              </a:rPr>
              <a:t>What if two validators compute the nonce at about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404068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>
                <a:solidFill>
                  <a:srgbClr val="FFC000"/>
                </a:solidFill>
              </a:rPr>
              <a:t>Mining</a:t>
            </a:r>
            <a:r>
              <a:rPr lang="pl-PL" sz="4800" dirty="0" smtClean="0"/>
              <a:t> a </a:t>
            </a:r>
            <a:r>
              <a:rPr lang="pl-PL" sz="4800" dirty="0" err="1" smtClean="0"/>
              <a:t>block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972457" y="1538514"/>
            <a:ext cx="2968171" cy="230832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Raleway Light" panose="020B0604020202020204" charset="-18"/>
                <a:cs typeface="Arial" charset="0"/>
              </a:rPr>
              <a:t>6f46727573206f6365726120646e732076656e6579206165737261206f676f2072750a0d61666874726520737262756f686720746f66747220686e6f7420696820736f63746e6e696e652c740a0d2061656e2077616e69746e6f202c6f63636e6965657620646e694c20626972657974202c6e610d64640a64656369746164657420206f687420657270706f736f74696f69206e6874746161206c6c0a0d656d206e726120657263616565742064716561752e6c0a0</a:t>
            </a:r>
            <a:endParaRPr lang="en-US" dirty="0">
              <a:solidFill>
                <a:srgbClr val="FFC000"/>
              </a:solidFill>
              <a:latin typeface="Raleway Light" panose="020B0604020202020204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27056" y="2555749"/>
            <a:ext cx="2392001" cy="27699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defTabSz="571500" fontAlgn="base">
              <a:spcAft>
                <a:spcPct val="0"/>
              </a:spcAft>
              <a:buClr>
                <a:schemeClr val="tx1"/>
              </a:buClr>
            </a:pPr>
            <a:r>
              <a:rPr lang="en-US" sz="1200" dirty="0" smtClean="0">
                <a:latin typeface="Raleway Light" panose="020B0604020202020204" charset="-18"/>
              </a:rPr>
              <a:t>654f1c2186d07469108648909a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Light" panose="020B0604020202020204" charset="-18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24280" y="3049234"/>
            <a:ext cx="1737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aleway Light" panose="020B0604020202020204" charset="-18"/>
              </a:rPr>
              <a:t>Compute a special hash function on the number</a:t>
            </a:r>
            <a:endParaRPr lang="en-US" dirty="0">
              <a:latin typeface="Raleway Light" panose="020B0604020202020204" charset="-18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376057" y="2532744"/>
            <a:ext cx="1132115" cy="34108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5999" y="3993797"/>
            <a:ext cx="7438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aleway Light" panose="020B0604020202020204" charset="-18"/>
              </a:rPr>
              <a:t>Hash function is “one way”: easy to compute a “digest”, very hard to find the text that generates a “digest”</a:t>
            </a:r>
            <a:endParaRPr lang="en-US" sz="20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50821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486827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What</a:t>
            </a:r>
            <a:r>
              <a:rPr lang="pl-PL" sz="4800" dirty="0" smtClean="0"/>
              <a:t>  </a:t>
            </a:r>
            <a:r>
              <a:rPr lang="pl-PL" sz="4800" dirty="0" err="1" smtClean="0">
                <a:solidFill>
                  <a:srgbClr val="FFC000"/>
                </a:solidFill>
              </a:rPr>
              <a:t>is</a:t>
            </a:r>
            <a:r>
              <a:rPr lang="pl-PL" sz="4800" dirty="0" smtClean="0"/>
              <a:t> </a:t>
            </a: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/>
              <a:t>Intelligence</a:t>
            </a:r>
            <a:r>
              <a:rPr lang="pl-PL" sz="4800" dirty="0" smtClean="0"/>
              <a:t>?</a:t>
            </a:r>
            <a:br>
              <a:rPr lang="pl-PL" sz="4800" dirty="0" smtClean="0"/>
            </a:br>
            <a:r>
              <a:rPr lang="pl-PL" sz="4800" dirty="0"/>
              <a:t/>
            </a:r>
            <a:br>
              <a:rPr lang="pl-PL" sz="4800" dirty="0"/>
            </a:b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Shape 81"/>
          <p:cNvSpPr txBox="1">
            <a:spLocks/>
          </p:cNvSpPr>
          <p:nvPr/>
        </p:nvSpPr>
        <p:spPr>
          <a:xfrm>
            <a:off x="636280" y="2379076"/>
            <a:ext cx="8078373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342900">
              <a:lnSpc>
                <a:spcPct val="95000"/>
              </a:lnSpc>
              <a:spcBef>
                <a:spcPct val="0"/>
              </a:spcBef>
            </a:pP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Artificial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Intelligence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is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a set of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algorithms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that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can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perform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tasks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that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require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human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cognitive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abilities</a:t>
            </a:r>
            <a:endParaRPr lang="pl-PL" altLang="en-US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</a:pPr>
            <a:endParaRPr lang="pl-PL" altLang="en-US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Image Recognition</a:t>
            </a: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Natural Language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processing</a:t>
            </a:r>
            <a:endParaRPr lang="pl-PL" altLang="en-US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Complex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enviroment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interactions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(</a:t>
            </a:r>
            <a:r>
              <a:rPr lang="pl-PL" altLang="en-US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eg</a:t>
            </a: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. Games)</a:t>
            </a:r>
            <a:endParaRPr lang="pl-PL" altLang="en-US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grpSp>
        <p:nvGrpSpPr>
          <p:cNvPr id="14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5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56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>
                <a:solidFill>
                  <a:srgbClr val="FFC000"/>
                </a:solidFill>
              </a:rPr>
              <a:t>Mining</a:t>
            </a:r>
            <a:r>
              <a:rPr lang="pl-PL" sz="4800" dirty="0" smtClean="0"/>
              <a:t> a </a:t>
            </a:r>
            <a:r>
              <a:rPr lang="pl-PL" sz="4800" dirty="0" err="1" smtClean="0"/>
              <a:t>block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00743" y="1560285"/>
            <a:ext cx="2968171" cy="230832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Raleway Light" panose="020B0604020202020204" charset="-18"/>
                <a:cs typeface="Arial" charset="0"/>
              </a:rPr>
              <a:t>6f46727573206f6365726120646e732076656e6579206165737261206f676f2072750a0d61666874726520737262756f686720746f66747220686e6f7420696820736f63746e6e696e652c740a0d2061656e2077616e69746e6f202c6f63636e6965657620646e694c20626972657974202c6e610d64640a64656369746164657420206f687420657270706f736f74696f69206e6874746161206c6c0a0d656d206e726120657263616565742064716561752e6c0a0d</a:t>
            </a:r>
            <a:r>
              <a:rPr lang="en-US" sz="1200" b="1" dirty="0">
                <a:solidFill>
                  <a:srgbClr val="FFC000"/>
                </a:solidFill>
                <a:latin typeface="Raleway Light" panose="020B0604020202020204" charset="-18"/>
              </a:rPr>
              <a:t>6975676867656e69</a:t>
            </a:r>
            <a:endParaRPr lang="en-US" dirty="0">
              <a:solidFill>
                <a:srgbClr val="FFC000"/>
              </a:solidFill>
              <a:latin typeface="Raleway Light" panose="020B0604020202020204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55342" y="2577520"/>
            <a:ext cx="3180679" cy="27699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defTabSz="571500" fontAlgn="base">
              <a:spcAft>
                <a:spcPct val="0"/>
              </a:spcAft>
              <a:buClr>
                <a:schemeClr val="tx1"/>
              </a:buClr>
            </a:pPr>
            <a:r>
              <a:rPr lang="en-US" sz="1200" b="1" dirty="0" smtClean="0">
                <a:solidFill>
                  <a:srgbClr val="FFC000"/>
                </a:solidFill>
                <a:latin typeface="Raleway Light" panose="020B0604020202020204" charset="-18"/>
              </a:rPr>
              <a:t>0000</a:t>
            </a:r>
            <a:r>
              <a:rPr lang="en-US" sz="1200" dirty="0" smtClean="0">
                <a:latin typeface="Raleway Light" panose="020B0604020202020204" charset="-18"/>
              </a:rPr>
              <a:t>b35c1654f1c2186d07469108648909a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Light" panose="020B0604020202020204" charset="-18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1200" y="4031219"/>
            <a:ext cx="790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 Light" panose="020B0604020202020204" charset="-18"/>
              </a:rPr>
              <a:t>Adding the extra characters makes the hash function return a digest starting with 4 </a:t>
            </a:r>
            <a:r>
              <a:rPr lang="en-US" dirty="0" smtClean="0">
                <a:latin typeface="Raleway Light" panose="020B0604020202020204" charset="-18"/>
              </a:rPr>
              <a:t>zeroes</a:t>
            </a:r>
            <a:r>
              <a:rPr lang="pl-PL" dirty="0" smtClean="0">
                <a:latin typeface="Raleway Light" panose="020B0604020202020204" charset="-18"/>
              </a:rPr>
              <a:t> </a:t>
            </a:r>
            <a:r>
              <a:rPr lang="pl-PL" dirty="0" err="1" smtClean="0">
                <a:latin typeface="Raleway Light" panose="020B0604020202020204" charset="-18"/>
              </a:rPr>
              <a:t>Doing</a:t>
            </a:r>
            <a:r>
              <a:rPr lang="pl-PL" dirty="0" smtClean="0">
                <a:latin typeface="Raleway Light" panose="020B0604020202020204" charset="-18"/>
              </a:rPr>
              <a:t> </a:t>
            </a:r>
            <a:r>
              <a:rPr lang="pl-PL" dirty="0" err="1" smtClean="0">
                <a:latin typeface="Raleway Light" panose="020B0604020202020204" charset="-18"/>
              </a:rPr>
              <a:t>it</a:t>
            </a:r>
            <a:r>
              <a:rPr lang="pl-PL" dirty="0" smtClean="0">
                <a:latin typeface="Raleway Light" panose="020B0604020202020204" charset="-18"/>
              </a:rPr>
              <a:t> </a:t>
            </a:r>
            <a:r>
              <a:rPr lang="en-US" dirty="0" smtClean="0">
                <a:latin typeface="Raleway Light" panose="020B0604020202020204" charset="-18"/>
              </a:rPr>
              <a:t>requires </a:t>
            </a:r>
            <a:r>
              <a:rPr lang="en-US" b="1" u="sng" dirty="0">
                <a:latin typeface="Raleway Light" panose="020B0604020202020204" charset="-18"/>
              </a:rPr>
              <a:t>LOTS</a:t>
            </a:r>
            <a:r>
              <a:rPr lang="en-US" dirty="0">
                <a:latin typeface="Raleway Light" panose="020B0604020202020204" charset="-18"/>
              </a:rPr>
              <a:t> of </a:t>
            </a:r>
            <a:r>
              <a:rPr lang="en-US" dirty="0" smtClean="0">
                <a:latin typeface="Raleway Light" panose="020B0604020202020204" charset="-18"/>
              </a:rPr>
              <a:t>guessing</a:t>
            </a:r>
            <a:r>
              <a:rPr lang="pl-PL" dirty="0">
                <a:latin typeface="Raleway Light" panose="020B0604020202020204" charset="-18"/>
              </a:rPr>
              <a:t>.</a:t>
            </a:r>
            <a:endParaRPr lang="en-US" dirty="0">
              <a:latin typeface="Raleway Light" panose="020B0604020202020204" charset="-1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52566" y="3071005"/>
            <a:ext cx="1737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aleway Light" panose="020B0604020202020204" charset="-18"/>
              </a:rPr>
              <a:t>Compute a special hash function on the number</a:t>
            </a:r>
            <a:endParaRPr lang="en-US" dirty="0">
              <a:latin typeface="Raleway Light" panose="020B0604020202020204" charset="-18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904343" y="2554515"/>
            <a:ext cx="1132115" cy="34108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6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Cloud</a:t>
            </a:r>
            <a:r>
              <a:rPr lang="pl-PL" dirty="0" smtClean="0"/>
              <a:t> </a:t>
            </a:r>
            <a:br>
              <a:rPr lang="pl-PL" dirty="0" smtClean="0"/>
            </a:br>
            <a:r>
              <a:rPr lang="pl-PL" dirty="0" smtClean="0"/>
              <a:t>&amp; </a:t>
            </a:r>
            <a:r>
              <a:rPr lang="pl-PL" dirty="0" err="1" smtClean="0">
                <a:solidFill>
                  <a:schemeClr val="bg1"/>
                </a:solidFill>
              </a:rPr>
              <a:t>Infrastructure</a:t>
            </a:r>
            <a:r>
              <a:rPr lang="pl-PL" dirty="0" smtClean="0">
                <a:solidFill>
                  <a:schemeClr val="bg1"/>
                </a:solidFill>
              </a:rPr>
              <a:t>-as-</a:t>
            </a:r>
            <a:r>
              <a:rPr lang="pl-PL" dirty="0" err="1" smtClean="0">
                <a:solidFill>
                  <a:schemeClr val="bg1"/>
                </a:solidFill>
              </a:rPr>
              <a:t>code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018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21594" y="532960"/>
            <a:ext cx="778902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>
                <a:solidFill>
                  <a:srgbClr val="FFC000"/>
                </a:solidFill>
              </a:rPr>
              <a:t>Manual </a:t>
            </a:r>
            <a:r>
              <a:rPr lang="pl-PL" sz="4800" dirty="0" err="1" smtClean="0"/>
              <a:t>build</a:t>
            </a:r>
            <a:r>
              <a:rPr lang="pl-PL" sz="4800" dirty="0" smtClean="0"/>
              <a:t> on AWS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53" y="1594071"/>
            <a:ext cx="6220496" cy="27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21594" y="532960"/>
            <a:ext cx="778902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>
                <a:solidFill>
                  <a:schemeClr val="tx1"/>
                </a:solidFill>
              </a:rPr>
              <a:t>Infrastructure</a:t>
            </a:r>
            <a:r>
              <a:rPr lang="pl-PL" sz="4800" dirty="0" smtClean="0">
                <a:solidFill>
                  <a:srgbClr val="FFC000"/>
                </a:solidFill>
              </a:rPr>
              <a:t> as </a:t>
            </a:r>
            <a:r>
              <a:rPr lang="pl-PL" sz="4800" dirty="0" err="1" smtClean="0">
                <a:solidFill>
                  <a:srgbClr val="FFC000"/>
                </a:solidFill>
              </a:rPr>
              <a:t>code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30" y="1738647"/>
            <a:ext cx="5243855" cy="25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1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>
                <a:solidFill>
                  <a:schemeClr val="tx1"/>
                </a:solidFill>
              </a:rPr>
              <a:t>Tech </a:t>
            </a:r>
            <a:r>
              <a:rPr lang="pl-PL" dirty="0" err="1" smtClean="0">
                <a:solidFill>
                  <a:schemeClr val="bg1"/>
                </a:solidFill>
              </a:rPr>
              <a:t>stack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459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Tech </a:t>
            </a:r>
            <a:r>
              <a:rPr lang="pl-PL" sz="4800" dirty="0" err="1" smtClean="0">
                <a:solidFill>
                  <a:srgbClr val="FFC000"/>
                </a:solidFill>
              </a:rPr>
              <a:t>stacks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92654" y="1464733"/>
            <a:ext cx="7996026" cy="290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en-US" sz="1400" dirty="0"/>
              <a:t>Which programming language should you use? Which web framework? How </a:t>
            </a:r>
            <a:r>
              <a:rPr lang="en-US" altLang="en-US" sz="1400" dirty="0" smtClean="0"/>
              <a:t>do</a:t>
            </a:r>
            <a:r>
              <a:rPr lang="pl-PL" altLang="en-US" sz="1400" dirty="0" smtClean="0"/>
              <a:t> </a:t>
            </a:r>
            <a:r>
              <a:rPr lang="en-US" altLang="en-US" sz="1400" dirty="0" smtClean="0"/>
              <a:t>you </a:t>
            </a:r>
            <a:r>
              <a:rPr lang="en-US" altLang="en-US" sz="1400" dirty="0"/>
              <a:t>store data? What tech stack should you use at your startup</a:t>
            </a:r>
            <a:r>
              <a:rPr lang="en-US" altLang="en-US" sz="1400" dirty="0" smtClean="0"/>
              <a:t>?</a:t>
            </a:r>
            <a:endParaRPr lang="pl-PL" altLang="en-US" sz="1400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400" dirty="0" smtClean="0"/>
              <a:t>A </a:t>
            </a:r>
            <a:r>
              <a:rPr lang="en-US" altLang="en-US" sz="1400" dirty="0"/>
              <a:t>tech stack is a tool. It’s a means to build a product, not </a:t>
            </a:r>
            <a:r>
              <a:rPr lang="en-US" altLang="en-US" sz="1400" dirty="0" err="1"/>
              <a:t>anend</a:t>
            </a:r>
            <a:r>
              <a:rPr lang="en-US" altLang="en-US" sz="1400" dirty="0"/>
              <a:t> in and of </a:t>
            </a:r>
            <a:r>
              <a:rPr lang="en-US" altLang="en-US" sz="1400" dirty="0" smtClean="0"/>
              <a:t>itself</a:t>
            </a:r>
            <a:r>
              <a:rPr lang="pl-PL" altLang="en-US" sz="1400" dirty="0" smtClean="0"/>
              <a:t>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400" dirty="0" smtClean="0"/>
              <a:t> </a:t>
            </a:r>
            <a:r>
              <a:rPr lang="en-US" altLang="en-US" sz="1400" dirty="0"/>
              <a:t>Choose a technology that will give you leverage. </a:t>
            </a:r>
            <a:endParaRPr lang="pl-PL" altLang="en-US" sz="1400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400" dirty="0" smtClean="0"/>
              <a:t>golden </a:t>
            </a:r>
            <a:r>
              <a:rPr lang="en-US" altLang="en-US" sz="1400" dirty="0"/>
              <a:t>rule of tech stacks</a:t>
            </a:r>
            <a:r>
              <a:rPr lang="en-US" altLang="en-US" sz="1400" dirty="0" smtClean="0"/>
              <a:t>:</a:t>
            </a:r>
            <a:endParaRPr lang="pl-PL" altLang="en-US" sz="1400" dirty="0" smtClean="0"/>
          </a:p>
          <a:p>
            <a:pPr marL="285750" indent="-285750">
              <a:lnSpc>
                <a:spcPct val="70000"/>
              </a:lnSpc>
            </a:pPr>
            <a:r>
              <a:rPr lang="en-US" altLang="en-US" sz="1400" dirty="0" smtClean="0"/>
              <a:t>A </a:t>
            </a:r>
            <a:r>
              <a:rPr lang="en-US" altLang="en-US" sz="1400" dirty="0"/>
              <a:t>good tech stack is one that scales faster than the people required </a:t>
            </a:r>
            <a:r>
              <a:rPr lang="en-US" altLang="en-US" sz="1400" dirty="0" smtClean="0"/>
              <a:t>to</a:t>
            </a:r>
            <a:r>
              <a:rPr lang="pl-PL" altLang="en-US" sz="1400" dirty="0" smtClean="0"/>
              <a:t> </a:t>
            </a:r>
            <a:r>
              <a:rPr lang="en-US" altLang="en-US" sz="1400" dirty="0" smtClean="0"/>
              <a:t>maintain </a:t>
            </a:r>
            <a:r>
              <a:rPr lang="en-US" altLang="en-US" sz="1400" dirty="0" err="1"/>
              <a:t>it.Your</a:t>
            </a:r>
            <a:r>
              <a:rPr lang="en-US" altLang="en-US" sz="1400" dirty="0"/>
              <a:t> goal is to be able to scale your tech stack to </a:t>
            </a:r>
            <a:r>
              <a:rPr lang="en-US" altLang="en-US" sz="1400" dirty="0" smtClean="0"/>
              <a:t>more</a:t>
            </a:r>
            <a:r>
              <a:rPr lang="pl-PL" altLang="en-US" sz="1400" dirty="0" smtClean="0"/>
              <a:t> </a:t>
            </a:r>
            <a:r>
              <a:rPr lang="en-US" altLang="en-US" sz="1400" dirty="0" smtClean="0"/>
              <a:t>users</a:t>
            </a:r>
            <a:r>
              <a:rPr lang="en-US" altLang="en-US" sz="1400" dirty="0"/>
              <a:t>, traffic, data, and code by throwing money </a:t>
            </a:r>
            <a:r>
              <a:rPr lang="en-US" altLang="en-US" sz="1400" dirty="0" smtClean="0"/>
              <a:t>or</a:t>
            </a:r>
            <a:r>
              <a:rPr lang="pl-PL" altLang="en-US" sz="1400" dirty="0" smtClean="0"/>
              <a:t> </a:t>
            </a:r>
            <a:r>
              <a:rPr lang="en-US" altLang="en-US" sz="1400" dirty="0" smtClean="0"/>
              <a:t>hardware</a:t>
            </a:r>
            <a:r>
              <a:rPr lang="en-US" altLang="en-US" sz="1400" dirty="0"/>
              <a:t>, rather than manpower, at the problem. </a:t>
            </a:r>
            <a:endParaRPr lang="pl-PL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50028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02731" y="47200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>
                <a:solidFill>
                  <a:srgbClr val="FFC000"/>
                </a:solidFill>
              </a:rPr>
              <a:t>techstacks</a:t>
            </a:r>
            <a:r>
              <a:rPr lang="pl-PL" sz="4800" dirty="0"/>
              <a:t>.io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8235" y="1513263"/>
            <a:ext cx="8212125" cy="2736761"/>
            <a:chOff x="551948" y="1381581"/>
            <a:chExt cx="7171048" cy="23218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948" y="1381581"/>
              <a:ext cx="4337008" cy="232186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33616"/>
            <a:stretch/>
          </p:blipFill>
          <p:spPr>
            <a:xfrm>
              <a:off x="4881092" y="1389201"/>
              <a:ext cx="2841904" cy="2294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2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448733" y="151561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err="1" smtClean="0">
                <a:solidFill>
                  <a:srgbClr val="FFB600"/>
                </a:solidFill>
              </a:rPr>
              <a:t>Questions</a:t>
            </a:r>
            <a:r>
              <a:rPr lang="pl-PL" sz="8000" dirty="0" smtClean="0">
                <a:solidFill>
                  <a:srgbClr val="FFB600"/>
                </a:solidFill>
              </a:rPr>
              <a:t>?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hape 1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00" y="1407945"/>
            <a:ext cx="3360300" cy="242921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800" dirty="0" smtClean="0">
                <a:solidFill>
                  <a:srgbClr val="FFC000"/>
                </a:solidFill>
              </a:rPr>
              <a:t>Reading</a:t>
            </a:r>
            <a:r>
              <a:rPr lang="pl-PL" sz="4800" dirty="0" smtClean="0"/>
              <a:t> materials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14" name="Shape 451"/>
          <p:cNvGrpSpPr/>
          <p:nvPr/>
        </p:nvGrpSpPr>
        <p:grpSpPr>
          <a:xfrm>
            <a:off x="8062446" y="389894"/>
            <a:ext cx="865423" cy="699073"/>
            <a:chOff x="1926350" y="995225"/>
            <a:chExt cx="428650" cy="356600"/>
          </a:xfrm>
        </p:grpSpPr>
        <p:sp>
          <p:nvSpPr>
            <p:cNvPr id="15" name="Shape 45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45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45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455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images-na.ssl-images-amazon.com/images/I/41DWjHboiyL._SX396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82" y="1340911"/>
            <a:ext cx="919228" cy="11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61fim5QqaqL._SX373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90" y="1344599"/>
            <a:ext cx="847805" cy="112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-na.ssl-images-amazon.com/images/I/41J7VQyw7%2BL._SX384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1" y="1339302"/>
            <a:ext cx="897347" cy="116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69" y="2826912"/>
            <a:ext cx="1175775" cy="1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Hands on AI </a:t>
            </a:r>
            <a:r>
              <a:rPr lang="en-US" sz="4800" dirty="0" smtClean="0">
                <a:solidFill>
                  <a:srgbClr val="FFC000"/>
                </a:solidFill>
              </a:rPr>
              <a:t>workshop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4098" name="Picture 2" descr="Image result for jupyter notebook transparent 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161" y="182880"/>
            <a:ext cx="1182774" cy="11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97" r="5803"/>
          <a:stretch/>
        </p:blipFill>
        <p:spPr>
          <a:xfrm rot="21296636">
            <a:off x="690050" y="1275052"/>
            <a:ext cx="2263762" cy="2606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7285">
            <a:off x="2347465" y="1606658"/>
            <a:ext cx="2031157" cy="2257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99625">
            <a:off x="4193601" y="1496289"/>
            <a:ext cx="2188768" cy="231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18117"/>
          <a:stretch/>
        </p:blipFill>
        <p:spPr>
          <a:xfrm rot="20716210">
            <a:off x="6171151" y="1510702"/>
            <a:ext cx="2050138" cy="2446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2298" y="4264431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Raleway Light" panose="020B0604020202020204" charset="-18"/>
              </a:rPr>
              <a:t>f</a:t>
            </a:r>
            <a:r>
              <a:rPr lang="en-US" sz="1800" dirty="0" smtClean="0">
                <a:latin typeface="Raleway Light" panose="020B0604020202020204" charset="-18"/>
              </a:rPr>
              <a:t>rom </a:t>
            </a:r>
            <a:r>
              <a:rPr lang="en-US" sz="18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print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‘hello world’</a:t>
            </a:r>
            <a:r>
              <a:rPr lang="en-US" sz="1800" b="1" dirty="0" smtClean="0">
                <a:latin typeface="Consolas" panose="020B0609020204030204" pitchFamily="49" charset="0"/>
              </a:rPr>
              <a:t>)</a:t>
            </a:r>
            <a:r>
              <a:rPr lang="en-US" sz="1800" dirty="0" smtClean="0">
                <a:latin typeface="Raleway Light" panose="020B0604020202020204" charset="-18"/>
              </a:rPr>
              <a:t> to inference in the cloud</a:t>
            </a:r>
            <a:endParaRPr lang="en-US" sz="18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903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97909" y="370914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AI </a:t>
            </a:r>
            <a:r>
              <a:rPr lang="pl-PL" dirty="0" err="1" smtClean="0">
                <a:solidFill>
                  <a:srgbClr val="FFC000"/>
                </a:solidFill>
              </a:rPr>
              <a:t>components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95"/>
          <a:stretch/>
        </p:blipFill>
        <p:spPr>
          <a:xfrm>
            <a:off x="694480" y="1527858"/>
            <a:ext cx="3131003" cy="3094780"/>
          </a:xfrm>
          <a:prstGeom prst="rect">
            <a:avLst/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342480" y="1543452"/>
            <a:ext cx="3195638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b="1" dirty="0" err="1" smtClean="0">
                <a:solidFill>
                  <a:schemeClr val="bg2"/>
                </a:solidFill>
                <a:latin typeface="Raleway Light" panose="020B0604020202020204" charset="-18"/>
              </a:rPr>
              <a:t>Artificial</a:t>
            </a:r>
            <a:r>
              <a:rPr lang="pl-PL" altLang="en-US" sz="1800" b="1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b="1" dirty="0" err="1" smtClean="0">
                <a:solidFill>
                  <a:schemeClr val="bg2"/>
                </a:solidFill>
                <a:latin typeface="Raleway Light" panose="020B0604020202020204" charset="-18"/>
              </a:rPr>
              <a:t>Intelligence</a:t>
            </a: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Complete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decision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making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system</a:t>
            </a:r>
            <a:endParaRPr lang="pl-PL" altLang="en-US" sz="1800" dirty="0">
              <a:solidFill>
                <a:schemeClr val="bg2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en-US" altLang="en-US" sz="1800" b="1" dirty="0">
                <a:solidFill>
                  <a:schemeClr val="bg2"/>
                </a:solidFill>
                <a:latin typeface="Raleway Light" panose="020B0604020202020204" charset="-18"/>
              </a:rPr>
              <a:t>Machine Learning</a:t>
            </a: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>:</a:t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Systems,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algorithms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that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are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able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to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learn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from data</a:t>
            </a:r>
            <a:endParaRPr lang="pl-PL" altLang="en-US" sz="1800" dirty="0">
              <a:solidFill>
                <a:schemeClr val="bg2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en-US" altLang="en-US" sz="1800" b="1" dirty="0">
                <a:solidFill>
                  <a:schemeClr val="bg2"/>
                </a:solidFill>
                <a:latin typeface="Raleway Light" panose="020B0604020202020204" charset="-18"/>
              </a:rPr>
              <a:t>Deep Learning</a:t>
            </a: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>:</a:t>
            </a:r>
            <a:endParaRPr lang="pl-PL" altLang="en-US" sz="1800" dirty="0">
              <a:solidFill>
                <a:schemeClr val="bg2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Neural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Network with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multiple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hidden</a:t>
            </a:r>
            <a:r>
              <a:rPr lang="pl-PL" altLang="en-US" sz="1800" dirty="0" smtClean="0">
                <a:solidFill>
                  <a:schemeClr val="bg2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bg2"/>
                </a:solidFill>
                <a:latin typeface="Raleway Light" panose="020B0604020202020204" charset="-18"/>
              </a:rPr>
              <a:t>layers</a:t>
            </a: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800" dirty="0">
                <a:solidFill>
                  <a:schemeClr val="bg2"/>
                </a:solidFill>
                <a:latin typeface="Raleway Light" panose="020B0604020202020204" charset="-18"/>
              </a:rPr>
            </a:br>
            <a:endParaRPr lang="en-US" altLang="en-US" sz="1800" dirty="0">
              <a:solidFill>
                <a:schemeClr val="bg2"/>
              </a:solidFill>
              <a:latin typeface="Raleway Light" panose="020B0604020202020204" charset="-18"/>
            </a:endParaRPr>
          </a:p>
        </p:txBody>
      </p:sp>
      <p:pic>
        <p:nvPicPr>
          <p:cNvPr id="1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908" y="1644771"/>
            <a:ext cx="8953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96" y="2657596"/>
            <a:ext cx="8667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96" y="3670421"/>
            <a:ext cx="8667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9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82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74562" y="486827"/>
            <a:ext cx="765086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Coding</a:t>
            </a:r>
            <a:r>
              <a:rPr lang="pl-PL" sz="4800" dirty="0" smtClean="0"/>
              <a:t> vs.  </a:t>
            </a:r>
            <a:r>
              <a:rPr lang="pl-PL" sz="4800" dirty="0" smtClean="0">
                <a:solidFill>
                  <a:srgbClr val="FFC000"/>
                </a:solidFill>
              </a:rPr>
              <a:t>learning</a:t>
            </a:r>
            <a:br>
              <a:rPr lang="pl-PL" sz="4800" dirty="0" smtClean="0">
                <a:solidFill>
                  <a:srgbClr val="FFC000"/>
                </a:solidFill>
              </a:rPr>
            </a:br>
            <a:r>
              <a:rPr lang="pl-PL" sz="4800" dirty="0"/>
              <a:t/>
            </a:r>
            <a:br>
              <a:rPr lang="pl-PL" sz="4800" dirty="0"/>
            </a:b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146" name="Picture 2" descr="Traditional Programming vs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24"/>
          <a:stretch/>
        </p:blipFill>
        <p:spPr bwMode="auto">
          <a:xfrm>
            <a:off x="976841" y="1920345"/>
            <a:ext cx="3154892" cy="115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aditional Programming vs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0"/>
          <a:stretch/>
        </p:blipFill>
        <p:spPr bwMode="auto">
          <a:xfrm>
            <a:off x="4778374" y="3081866"/>
            <a:ext cx="3154892" cy="1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58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Three </a:t>
            </a:r>
            <a:r>
              <a:rPr lang="pl-PL" sz="4800" dirty="0" smtClean="0">
                <a:solidFill>
                  <a:srgbClr val="FFC000"/>
                </a:solidFill>
              </a:rPr>
              <a:t>major </a:t>
            </a:r>
            <a:r>
              <a:rPr lang="pl-PL" sz="4800" dirty="0" err="1" smtClean="0">
                <a:solidFill>
                  <a:srgbClr val="FFC000"/>
                </a:solidFill>
              </a:rPr>
              <a:t>types</a:t>
            </a:r>
            <a:r>
              <a:rPr lang="pl-PL" sz="4800" dirty="0" smtClean="0">
                <a:solidFill>
                  <a:srgbClr val="FFC000"/>
                </a:solidFill>
              </a:rPr>
              <a:t> </a:t>
            </a:r>
            <a:r>
              <a:rPr lang="pl-PL" sz="4800" dirty="0" smtClean="0"/>
              <a:t>of ML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92654" y="1464733"/>
            <a:ext cx="5806545" cy="290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>
              <a:lnSpc>
                <a:spcPct val="70000"/>
              </a:lnSpc>
            </a:pPr>
            <a:r>
              <a:rPr lang="pl-PL" altLang="en-US" sz="1600" dirty="0" err="1" smtClean="0"/>
              <a:t>Supervised</a:t>
            </a:r>
            <a:r>
              <a:rPr lang="pl-PL" altLang="en-US" sz="1600" dirty="0" smtClean="0"/>
              <a:t> Learning (</a:t>
            </a:r>
            <a:r>
              <a:rPr lang="en-US" altLang="en-US" sz="1600" dirty="0" smtClean="0"/>
              <a:t>classification</a:t>
            </a:r>
            <a:r>
              <a:rPr lang="pl-PL" altLang="en-US" sz="1600" dirty="0" smtClean="0"/>
              <a:t>)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1600" dirty="0" smtClean="0"/>
          </a:p>
          <a:p>
            <a:pPr marL="474663" lvl="1" indent="-284163">
              <a:lnSpc>
                <a:spcPct val="70000"/>
              </a:lnSpc>
            </a:pPr>
            <a:r>
              <a:rPr lang="en-US" altLang="en-US" sz="1400" dirty="0" smtClean="0"/>
              <a:t>The learning process is based on labeled data</a:t>
            </a:r>
            <a:r>
              <a:rPr lang="en-US" altLang="en-US" sz="1400" dirty="0"/>
              <a:t> </a:t>
            </a:r>
            <a:r>
              <a:rPr lang="en-US" altLang="en-US" sz="1400" dirty="0" smtClean="0"/>
              <a:t>(</a:t>
            </a:r>
            <a:r>
              <a:rPr lang="en-US" altLang="en-US" sz="1400" dirty="0" err="1" smtClean="0"/>
              <a:t>eg</a:t>
            </a:r>
            <a:r>
              <a:rPr lang="en-US" altLang="en-US" sz="1400" dirty="0" smtClean="0"/>
              <a:t>.</a:t>
            </a:r>
            <a:r>
              <a:rPr lang="pl-PL" altLang="en-US" sz="1400" dirty="0" smtClean="0"/>
              <a:t> </a:t>
            </a:r>
            <a:r>
              <a:rPr lang="en-US" altLang="en-US" sz="1400" dirty="0" smtClean="0"/>
              <a:t>object recognition on photos)</a:t>
            </a:r>
            <a:endParaRPr lang="pl-PL" altLang="en-US" sz="14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r>
              <a:rPr lang="pl-PL" altLang="en-US" sz="1600" dirty="0" err="1" smtClean="0"/>
              <a:t>Unsupervised</a:t>
            </a:r>
            <a:r>
              <a:rPr lang="pl-PL" altLang="en-US" sz="1600" dirty="0" smtClean="0"/>
              <a:t> Learning (</a:t>
            </a:r>
            <a:r>
              <a:rPr lang="pl-PL" altLang="en-US" sz="1600" dirty="0" err="1" smtClean="0"/>
              <a:t>clastering</a:t>
            </a:r>
            <a:r>
              <a:rPr lang="en-US" altLang="en-US" sz="1600" dirty="0" smtClean="0"/>
              <a:t>)</a:t>
            </a: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600" dirty="0" smtClean="0"/>
          </a:p>
          <a:p>
            <a:pPr marL="474663" lvl="1" indent="-284163">
              <a:lnSpc>
                <a:spcPct val="70000"/>
              </a:lnSpc>
            </a:pPr>
            <a:r>
              <a:rPr lang="en-US" altLang="en-US" sz="1400" dirty="0" smtClean="0"/>
              <a:t>Finding patterns in unlabeled data (</a:t>
            </a:r>
            <a:r>
              <a:rPr lang="en-US" altLang="en-US" sz="1400" dirty="0" err="1" smtClean="0"/>
              <a:t>eg</a:t>
            </a:r>
            <a:r>
              <a:rPr lang="en-US" altLang="en-US" sz="1400" dirty="0" smtClean="0"/>
              <a:t>. customers clustering)</a:t>
            </a:r>
            <a:endParaRPr lang="pl-PL" altLang="en-US" sz="14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r>
              <a:rPr lang="pl-PL" altLang="en-US" sz="1600" dirty="0" err="1" smtClean="0"/>
              <a:t>Reinforcement</a:t>
            </a:r>
            <a:r>
              <a:rPr lang="pl-PL" altLang="en-US" sz="1600" dirty="0" smtClean="0"/>
              <a:t> Learning (</a:t>
            </a:r>
            <a:r>
              <a:rPr lang="en-US" altLang="en-US" sz="1600" dirty="0" smtClean="0"/>
              <a:t>robotics, games</a:t>
            </a:r>
            <a:r>
              <a:rPr lang="pl-PL" altLang="en-US" sz="1600" dirty="0" smtClean="0"/>
              <a:t>) 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1600" dirty="0" smtClean="0"/>
          </a:p>
          <a:p>
            <a:pPr marL="474663" lvl="1" indent="-284163">
              <a:lnSpc>
                <a:spcPct val="70000"/>
              </a:lnSpc>
            </a:pPr>
            <a:r>
              <a:rPr lang="en-US" altLang="en-US" sz="1400" dirty="0" smtClean="0"/>
              <a:t>Systems learning by being reworded for reaching specific goal (</a:t>
            </a:r>
            <a:r>
              <a:rPr lang="en-US" altLang="en-US" sz="1400" dirty="0" err="1" smtClean="0"/>
              <a:t>eg</a:t>
            </a:r>
            <a:r>
              <a:rPr lang="en-US" altLang="en-US" sz="1400" dirty="0"/>
              <a:t>.</a:t>
            </a:r>
            <a:r>
              <a:rPr lang="en-US" altLang="en-US" sz="1400" dirty="0" smtClean="0"/>
              <a:t> robot learning to walk)</a:t>
            </a:r>
            <a:endParaRPr lang="pl-PL" altLang="en-US" sz="1400" dirty="0" smtClean="0"/>
          </a:p>
          <a:p>
            <a:pPr marL="474663" lvl="1" indent="-284163">
              <a:lnSpc>
                <a:spcPct val="70000"/>
              </a:lnSpc>
            </a:pPr>
            <a:endParaRPr lang="pl-PL" altLang="en-US" sz="14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4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647392" y="1532467"/>
            <a:ext cx="1607608" cy="3047471"/>
            <a:chOff x="5682192" y="720725"/>
            <a:chExt cx="2357438" cy="5078413"/>
          </a:xfrm>
        </p:grpSpPr>
        <p:pic>
          <p:nvPicPr>
            <p:cNvPr id="11" name="Picture 8" descr="Image result for ca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392" y="720725"/>
              <a:ext cx="1362075" cy="158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 descr="Image result for clustering carto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192" y="2193925"/>
              <a:ext cx="2119313" cy="211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692" y="4429125"/>
              <a:ext cx="2055813" cy="137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Bent Arrow 13"/>
            <p:cNvSpPr/>
            <p:nvPr/>
          </p:nvSpPr>
          <p:spPr bwMode="auto">
            <a:xfrm flipH="1" flipV="1">
              <a:off x="7374467" y="720725"/>
              <a:ext cx="665163" cy="879475"/>
            </a:xfrm>
            <a:prstGeom prst="ben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000" tIns="46800" rIns="90000" bIns="468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7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84188" y="1600199"/>
            <a:ext cx="4697413" cy="290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>
              <a:lnSpc>
                <a:spcPct val="70000"/>
              </a:lnSpc>
            </a:pPr>
            <a:r>
              <a:rPr lang="pl-PL" altLang="en-US" dirty="0" smtClean="0"/>
              <a:t>Human </a:t>
            </a:r>
            <a:r>
              <a:rPr lang="pl-PL" altLang="en-US" dirty="0" err="1" smtClean="0"/>
              <a:t>brain</a:t>
            </a:r>
            <a:r>
              <a:rPr lang="pl-PL" altLang="en-US" dirty="0" smtClean="0"/>
              <a:t> was the </a:t>
            </a:r>
            <a:r>
              <a:rPr lang="pl-PL" altLang="en-US" dirty="0" err="1" smtClean="0"/>
              <a:t>main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inspiration</a:t>
            </a:r>
            <a:r>
              <a:rPr lang="pl-PL" altLang="en-US" dirty="0" smtClean="0"/>
              <a:t> for </a:t>
            </a:r>
            <a:r>
              <a:rPr lang="pl-PL" altLang="en-US" dirty="0" err="1" smtClean="0"/>
              <a:t>artificial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neural</a:t>
            </a:r>
            <a:r>
              <a:rPr lang="pl-PL" altLang="en-US" dirty="0" smtClean="0"/>
              <a:t> networks in </a:t>
            </a:r>
            <a:r>
              <a:rPr lang="pl-PL" altLang="en-US" dirty="0" err="1" smtClean="0"/>
              <a:t>late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fifties</a:t>
            </a: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endParaRPr lang="pl-PL" altLang="en-US" dirty="0" smtClean="0"/>
          </a:p>
          <a:p>
            <a:pPr marL="284163" indent="-284163">
              <a:lnSpc>
                <a:spcPct val="70000"/>
              </a:lnSpc>
            </a:pPr>
            <a:r>
              <a:rPr lang="pl-PL" altLang="en-US" dirty="0" err="1" smtClean="0"/>
              <a:t>Currently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majority</a:t>
            </a:r>
            <a:r>
              <a:rPr lang="pl-PL" altLang="en-US" dirty="0" smtClean="0"/>
              <a:t> of </a:t>
            </a:r>
            <a:r>
              <a:rPr lang="pl-PL" altLang="en-US" dirty="0" err="1" smtClean="0"/>
              <a:t>tough</a:t>
            </a:r>
            <a:r>
              <a:rPr lang="pl-PL" altLang="en-US" dirty="0" smtClean="0"/>
              <a:t> ML </a:t>
            </a:r>
            <a:r>
              <a:rPr lang="pl-PL" altLang="en-US" dirty="0" err="1" smtClean="0"/>
              <a:t>problems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are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solverd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using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neural</a:t>
            </a:r>
            <a:r>
              <a:rPr lang="pl-PL" altLang="en-US" dirty="0" smtClean="0"/>
              <a:t> networks</a:t>
            </a: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endParaRPr lang="pl-PL" altLang="en-US" dirty="0" smtClean="0"/>
          </a:p>
          <a:p>
            <a:pPr marL="284163" indent="-284163">
              <a:lnSpc>
                <a:spcPct val="70000"/>
              </a:lnSpc>
            </a:pPr>
            <a:r>
              <a:rPr lang="pl-PL" altLang="en-US" dirty="0" smtClean="0"/>
              <a:t>ANN </a:t>
            </a:r>
            <a:r>
              <a:rPr lang="pl-PL" altLang="en-US" dirty="0" err="1" smtClean="0"/>
              <a:t>were</a:t>
            </a:r>
            <a:r>
              <a:rPr lang="pl-PL" altLang="en-US" dirty="0" smtClean="0"/>
              <a:t> major </a:t>
            </a:r>
            <a:r>
              <a:rPr lang="pl-PL" altLang="en-US" dirty="0" err="1" smtClean="0"/>
              <a:t>contribution</a:t>
            </a:r>
            <a:r>
              <a:rPr lang="pl-PL" altLang="en-US" dirty="0" smtClean="0"/>
              <a:t> to </a:t>
            </a:r>
            <a:r>
              <a:rPr lang="pl-PL" altLang="en-US" dirty="0" err="1" smtClean="0"/>
              <a:t>latest</a:t>
            </a:r>
            <a:r>
              <a:rPr lang="pl-PL" altLang="en-US" dirty="0" smtClean="0"/>
              <a:t> progres in </a:t>
            </a:r>
            <a:r>
              <a:rPr lang="pl-PL" altLang="en-US" dirty="0" err="1" smtClean="0"/>
              <a:t>computer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vision</a:t>
            </a:r>
            <a:r>
              <a:rPr lang="pl-PL" altLang="en-US" dirty="0" smtClean="0"/>
              <a:t> and </a:t>
            </a:r>
            <a:r>
              <a:rPr lang="pl-PL" altLang="en-US" dirty="0" err="1" smtClean="0"/>
              <a:t>natural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language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processing</a:t>
            </a:r>
            <a:endParaRPr lang="pl-PL" altLang="en-US" sz="160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600" dirty="0" smtClean="0"/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30" y="2091267"/>
            <a:ext cx="3545452" cy="171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35581" y="4801858"/>
            <a:ext cx="4921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 Light" panose="020B0604020202020204" charset="-18"/>
                <a:hlinkClick r:id="rId4"/>
              </a:rPr>
              <a:t>http://neuralnetworksanddeeplearning.com/chap4.html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309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04" y="1681864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ESPOKE SOFTWARE development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4" y="2158936"/>
            <a:ext cx="1849212" cy="184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machine learning icon transparent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30" y="2262030"/>
            <a:ext cx="1935104" cy="19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0259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4549</TotalTime>
  <Words>1227</Words>
  <Application>Microsoft Office PowerPoint</Application>
  <PresentationFormat>On-screen Show (16:9)</PresentationFormat>
  <Paragraphs>299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Intel Clear Pro</vt:lpstr>
      <vt:lpstr>Arial</vt:lpstr>
      <vt:lpstr>Wingdings</vt:lpstr>
      <vt:lpstr>Raleway ExtraBold</vt:lpstr>
      <vt:lpstr>Raleway Light</vt:lpstr>
      <vt:lpstr>Consolas</vt:lpstr>
      <vt:lpstr>Lucida Sans Unicode</vt:lpstr>
      <vt:lpstr>Raleway</vt:lpstr>
      <vt:lpstr>Olivia template</vt:lpstr>
      <vt:lpstr>Tech for Poets</vt:lpstr>
      <vt:lpstr>Agenda</vt:lpstr>
      <vt:lpstr>Artificial Intelligence</vt:lpstr>
      <vt:lpstr>What  is Artificial Intelligence?  </vt:lpstr>
      <vt:lpstr>AI components</vt:lpstr>
      <vt:lpstr>Coding vs.  learning  </vt:lpstr>
      <vt:lpstr>Three major types of ML</vt:lpstr>
      <vt:lpstr>Artificial neural networks</vt:lpstr>
      <vt:lpstr>Artificial neural networks</vt:lpstr>
      <vt:lpstr>Artificial neural networks</vt:lpstr>
      <vt:lpstr>Artificial neuron</vt:lpstr>
      <vt:lpstr>How hidden neuron works?</vt:lpstr>
      <vt:lpstr>Artificial neural networks</vt:lpstr>
      <vt:lpstr>How the network learns?</vt:lpstr>
      <vt:lpstr>How the network learns?</vt:lpstr>
      <vt:lpstr>5 epochs (250 000 digits) later</vt:lpstr>
      <vt:lpstr>Why deep learning?</vt:lpstr>
      <vt:lpstr>Conv what?</vt:lpstr>
      <vt:lpstr>Conv what?</vt:lpstr>
      <vt:lpstr>How convolution work?</vt:lpstr>
      <vt:lpstr>Training vs. inference</vt:lpstr>
      <vt:lpstr>Machine Learning ZOO</vt:lpstr>
      <vt:lpstr>Different ways to implement ML  at the hardware level</vt:lpstr>
      <vt:lpstr>Internet of Things</vt:lpstr>
      <vt:lpstr>Internet Rzeczy - dlaczego teraz?</vt:lpstr>
      <vt:lpstr>IoT architecture</vt:lpstr>
      <vt:lpstr>Sensors &amp; Actuators</vt:lpstr>
      <vt:lpstr>Gateway</vt:lpstr>
      <vt:lpstr>Cloud</vt:lpstr>
      <vt:lpstr>Rekomendowane cechy systemu IoT </vt:lpstr>
      <vt:lpstr>Autonomus Vehicles</vt:lpstr>
      <vt:lpstr>Cloud</vt:lpstr>
      <vt:lpstr>Blockchain</vt:lpstr>
      <vt:lpstr>Bitcoin example</vt:lpstr>
      <vt:lpstr>Distributed consensus</vt:lpstr>
      <vt:lpstr>Distributed consensus</vt:lpstr>
      <vt:lpstr>Blockchain</vt:lpstr>
      <vt:lpstr>Blocks conflict</vt:lpstr>
      <vt:lpstr>Mining a block</vt:lpstr>
      <vt:lpstr>Mining a block</vt:lpstr>
      <vt:lpstr>Cloud  &amp; Infrastructure-as-code</vt:lpstr>
      <vt:lpstr>Manual build on AWS</vt:lpstr>
      <vt:lpstr>Infrastructure as code</vt:lpstr>
      <vt:lpstr>Tech stack</vt:lpstr>
      <vt:lpstr>Tech stacks</vt:lpstr>
      <vt:lpstr>techstacks.io</vt:lpstr>
      <vt:lpstr>Questions?</vt:lpstr>
      <vt:lpstr>Reading materials</vt:lpstr>
      <vt:lpstr>Hands on AI workshop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Jankowski, Andrzej</dc:creator>
  <cp:lastModifiedBy>Jankowski, Andrzej</cp:lastModifiedBy>
  <cp:revision>162</cp:revision>
  <dcterms:modified xsi:type="dcterms:W3CDTF">2018-04-17T16:57:12Z</dcterms:modified>
</cp:coreProperties>
</file>